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1" d="100"/>
          <a:sy n="71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9087-9645-44C6-99A3-8754E962BFAC}" type="datetimeFigureOut">
              <a:rPr lang="el-GR" smtClean="0"/>
              <a:pPr/>
              <a:t>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8D74-FFB6-4C5E-AB27-5360F18741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4.</a:t>
            </a:r>
            <a:r>
              <a:rPr lang="el-GR" sz="3600" b="1" dirty="0" smtClean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el-GR" sz="3600" dirty="0" smtClean="0">
                <a:latin typeface="Comic Sans MS" pitchFamily="66" charset="0"/>
              </a:rPr>
              <a:t>   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l-GR" sz="3600" dirty="0" smtClean="0">
                <a:latin typeface="Comic Sans MS" pitchFamily="66" charset="0"/>
              </a:rPr>
              <a:t>ΧΡΗΣΙΜΑ ΕΡΓΑΛΕΙΑ ΣΤΑΤΙΣΤΙΚΗΣ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819540"/>
            <a:ext cx="9144000" cy="17526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Στα </a:t>
            </a:r>
            <a:r>
              <a:rPr lang="el-GR" dirty="0" smtClean="0">
                <a:solidFill>
                  <a:schemeClr val="tx1"/>
                </a:solidFill>
              </a:rPr>
              <a:t>χρήσιμα </a:t>
            </a:r>
            <a:r>
              <a:rPr lang="el-GR" dirty="0" smtClean="0">
                <a:solidFill>
                  <a:schemeClr val="tx1"/>
                </a:solidFill>
              </a:rPr>
              <a:t>εργαλεία (ΜΕΤΡΑ) τα οποία χρησιμοποιούμε για να επεξεργαστούμε τα  συμπεράσματα και τις παρατηρήσεις – αποτελέσματα μιας στατιστικής </a:t>
            </a:r>
            <a:r>
              <a:rPr lang="el-GR" dirty="0" smtClean="0">
                <a:solidFill>
                  <a:schemeClr val="tx1"/>
                </a:solidFill>
              </a:rPr>
              <a:t>έρευνας συγκαταλέγεται και η: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286116" y="5906176"/>
            <a:ext cx="2357454" cy="523220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ΔΙΑΜΕΣΟΣ</a:t>
            </a:r>
            <a:endParaRPr lang="el-GR" sz="2800" b="1" dirty="0">
              <a:latin typeface="Comic Sans MS" pitchFamily="66" charset="0"/>
            </a:endParaRPr>
          </a:p>
        </p:txBody>
      </p:sp>
      <p:pic>
        <p:nvPicPr>
          <p:cNvPr id="9" name="8 - Εικόνα" descr="1_UAGU532MbhR5cm3symwWqg.pn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b="26389"/>
          <a:stretch>
            <a:fillRect/>
          </a:stretch>
        </p:blipFill>
        <p:spPr>
          <a:xfrm>
            <a:off x="0" y="1142984"/>
            <a:ext cx="9144000" cy="2500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357166"/>
            <a:ext cx="4357718" cy="10001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Τι είναι η διάμεσος;</a:t>
            </a:r>
            <a:endParaRPr lang="el-GR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el-GR" sz="2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el-GR" sz="2800" dirty="0">
              <a:latin typeface="Comic Sans MS" pitchFamily="66" charset="0"/>
            </a:endParaRPr>
          </a:p>
        </p:txBody>
      </p:sp>
      <p:sp>
        <p:nvSpPr>
          <p:cNvPr id="8" name="7 - Τόξο"/>
          <p:cNvSpPr/>
          <p:nvPr/>
        </p:nvSpPr>
        <p:spPr>
          <a:xfrm>
            <a:off x="3214678" y="857232"/>
            <a:ext cx="2928958" cy="1643074"/>
          </a:xfrm>
          <a:prstGeom prst="arc">
            <a:avLst/>
          </a:prstGeom>
          <a:ln w="57150"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500430" y="1643050"/>
            <a:ext cx="500066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Η διάμεσος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κάποιων παρατηρήσεων – δεδομένων είναι ένας αριθμός.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11 - Τόξο"/>
          <p:cNvSpPr/>
          <p:nvPr/>
        </p:nvSpPr>
        <p:spPr>
          <a:xfrm>
            <a:off x="3286116" y="1142984"/>
            <a:ext cx="2928958" cy="2143140"/>
          </a:xfrm>
          <a:prstGeom prst="arc">
            <a:avLst>
              <a:gd name="adj1" fmla="val 170809"/>
              <a:gd name="adj2" fmla="val 4990188"/>
            </a:avLst>
          </a:prstGeom>
          <a:ln w="57150"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-142908" y="2571744"/>
            <a:ext cx="5072066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Ο </a:t>
            </a:r>
            <a:r>
              <a:rPr lang="el-GR" sz="2600" dirty="0" smtClean="0">
                <a:latin typeface="Comic Sans MS" pitchFamily="66" charset="0"/>
              </a:rPr>
              <a:t>αριθμός </a:t>
            </a:r>
            <a:r>
              <a:rPr lang="el-GR" sz="2600" dirty="0" smtClean="0">
                <a:latin typeface="Comic Sans MS" pitchFamily="66" charset="0"/>
              </a:rPr>
              <a:t>που στην </a:t>
            </a:r>
            <a:r>
              <a:rPr lang="el-GR" sz="2600" dirty="0" smtClean="0">
                <a:latin typeface="Comic Sans MS" pitchFamily="66" charset="0"/>
              </a:rPr>
              <a:t>ουσία 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βρίσκεται ακριβώς στη «μέση» των παρατηρήσεων, </a:t>
            </a:r>
            <a:r>
              <a:rPr kumimoji="0" lang="el-GR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αφού πρώτα έχουμε ταξινομήσει τις </a:t>
            </a:r>
            <a:r>
              <a:rPr lang="el-GR" sz="2600" b="1" dirty="0" smtClean="0">
                <a:solidFill>
                  <a:srgbClr val="C00000"/>
                </a:solidFill>
                <a:latin typeface="Comic Sans MS" pitchFamily="66" charset="0"/>
              </a:rPr>
              <a:t>παρατηρήσεις </a:t>
            </a:r>
            <a:r>
              <a:rPr kumimoji="0" lang="el-GR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κατά αύξουσα σειρά</a:t>
            </a:r>
            <a:endParaRPr kumimoji="0" lang="el-GR" sz="2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4357686" y="4214818"/>
            <a:ext cx="435771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Ας το καταλάβουμε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καλύτερα με ένα παράδειγμα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7" name="16 - Εικόνα" descr="4819531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179" flipH="1">
            <a:off x="2700328" y="3861631"/>
            <a:ext cx="2260398" cy="1710551"/>
          </a:xfrm>
          <a:prstGeom prst="rect">
            <a:avLst/>
          </a:prstGeom>
        </p:spPr>
      </p:pic>
      <p:sp>
        <p:nvSpPr>
          <p:cNvPr id="19" name="2 - Θέση περιεχομένου"/>
          <p:cNvSpPr txBox="1">
            <a:spLocks/>
          </p:cNvSpPr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Θέλω να υπολογίσω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τη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διάμεσο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των αριθμών: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2, 7, 5, 4, 10, -4, 17</a:t>
            </a:r>
            <a:endParaRPr kumimoji="0" lang="el-GR" sz="24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- Έλλειψη"/>
          <p:cNvSpPr/>
          <p:nvPr/>
        </p:nvSpPr>
        <p:spPr>
          <a:xfrm>
            <a:off x="3929058" y="6143644"/>
            <a:ext cx="428628" cy="5715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500098" y="142852"/>
            <a:ext cx="2643206" cy="10001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1</a:t>
            </a:r>
            <a:r>
              <a:rPr lang="el-GR" sz="2800" baseline="30000" dirty="0" smtClean="0">
                <a:latin typeface="Comic Sans MS" pitchFamily="66" charset="0"/>
              </a:rPr>
              <a:t>ο</a:t>
            </a:r>
            <a:r>
              <a:rPr lang="el-GR" sz="2800" dirty="0" smtClean="0">
                <a:latin typeface="Comic Sans MS" pitchFamily="66" charset="0"/>
              </a:rPr>
              <a:t> Βήμα:</a:t>
            </a:r>
          </a:p>
          <a:p>
            <a:pPr algn="just">
              <a:buNone/>
            </a:pPr>
            <a:endParaRPr lang="el-GR" sz="2800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642919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Ξαναγράφω τις παρατηρήσεις κατά αύξουσα σειρά</a:t>
            </a:r>
            <a:r>
              <a:rPr lang="el-GR" sz="2400" dirty="0" smtClean="0">
                <a:latin typeface="Comic Sans MS" pitchFamily="66" charset="0"/>
              </a:rPr>
              <a:t>. Δηλαδή από το μικρότερο προς το μεγαλύτερο </a:t>
            </a:r>
            <a:r>
              <a:rPr lang="el-GR" sz="2400" dirty="0" smtClean="0">
                <a:latin typeface="Comic Sans MS" pitchFamily="66" charset="0"/>
              </a:rPr>
              <a:t>αριθμό.</a:t>
            </a:r>
            <a:endParaRPr lang="el-G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-428660" y="2357430"/>
            <a:ext cx="2643206" cy="100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800" dirty="0" smtClean="0">
                <a:latin typeface="Comic Sans MS" pitchFamily="66" charset="0"/>
              </a:rPr>
              <a:t>2</a:t>
            </a:r>
            <a:r>
              <a:rPr kumimoji="0" lang="el-GR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ο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Βήμα: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2 - Θέση περιεχομένου"/>
          <p:cNvSpPr txBox="1">
            <a:spLocks/>
          </p:cNvSpPr>
          <p:nvPr/>
        </p:nvSpPr>
        <p:spPr>
          <a:xfrm>
            <a:off x="928662" y="5214950"/>
            <a:ext cx="4500594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57158" y="1857364"/>
            <a:ext cx="365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-4, 2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4, 5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7, 10, 17</a:t>
            </a:r>
            <a:endParaRPr lang="el-GR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4071934" y="1571612"/>
            <a:ext cx="4714908" cy="11387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</a:rPr>
              <a:t>ΠΡΟΣΟΧΗ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Comic Sans MS" pitchFamily="66" charset="0"/>
              </a:rPr>
              <a:t>Αν ξεχάσω το βήμα αυτό βγαίνουν τα πάντα λάθος</a:t>
            </a:r>
            <a:endParaRPr lang="el-GR" sz="2000" dirty="0"/>
          </a:p>
        </p:txBody>
      </p:sp>
      <p:sp>
        <p:nvSpPr>
          <p:cNvPr id="38" name="37 - TextBox"/>
          <p:cNvSpPr txBox="1"/>
          <p:nvPr/>
        </p:nvSpPr>
        <p:spPr>
          <a:xfrm>
            <a:off x="-32" y="2928934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Ξεκινάμε και διαγράφουμε την πρώτη και την τελευταία παρατήρηση</a:t>
            </a:r>
            <a:endParaRPr lang="el-G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357158" y="3857628"/>
            <a:ext cx="365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-4, 2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4, 5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7, 10, 17</a:t>
            </a:r>
            <a:endParaRPr lang="el-GR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1" name="40 - Ευθεία γραμμή σύνδεσης"/>
          <p:cNvCxnSpPr/>
          <p:nvPr/>
        </p:nvCxnSpPr>
        <p:spPr>
          <a:xfrm rot="5400000" flipH="1" flipV="1">
            <a:off x="428596" y="3786190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 rot="5400000" flipH="1" flipV="1">
            <a:off x="3357554" y="3786190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TextBox"/>
          <p:cNvSpPr txBox="1"/>
          <p:nvPr/>
        </p:nvSpPr>
        <p:spPr>
          <a:xfrm>
            <a:off x="0" y="4433367"/>
            <a:ext cx="9144000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l-GR" sz="2400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Και επαναλαμβάνουμε </a:t>
            </a:r>
            <a:endParaRPr lang="el-GR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lvl="0" algn="ctr"/>
            <a:r>
              <a:rPr lang="el-GR" sz="2200" b="1" dirty="0" smtClean="0">
                <a:solidFill>
                  <a:srgbClr val="C00000"/>
                </a:solidFill>
                <a:latin typeface="Comic Sans MS" pitchFamily="66" charset="0"/>
              </a:rPr>
              <a:t>διαγράφουμε τη δεύτερη και την προτελευταία, και συνεχίζουμε την ίδια διαδικασία ώσπου στο τέλος να μείνει μόνο μία παρατήρηση </a:t>
            </a:r>
            <a:endParaRPr lang="el-GR" sz="2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4" name="43 - Ορθογώνιο"/>
          <p:cNvSpPr/>
          <p:nvPr/>
        </p:nvSpPr>
        <p:spPr>
          <a:xfrm>
            <a:off x="285720" y="5643578"/>
            <a:ext cx="365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-4, 2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4, 5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7, 10, 17</a:t>
            </a:r>
            <a:endParaRPr lang="el-GR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45" name="44 - Ευθεία γραμμή σύνδεσης"/>
          <p:cNvCxnSpPr/>
          <p:nvPr/>
        </p:nvCxnSpPr>
        <p:spPr>
          <a:xfrm rot="5400000" flipH="1" flipV="1">
            <a:off x="357158" y="5572140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 rot="5400000" flipH="1" flipV="1">
            <a:off x="3286116" y="5572140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/>
          <p:nvPr/>
        </p:nvCxnSpPr>
        <p:spPr>
          <a:xfrm rot="5400000" flipH="1" flipV="1">
            <a:off x="2714612" y="5572140"/>
            <a:ext cx="642942" cy="6429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/>
          <p:nvPr/>
        </p:nvCxnSpPr>
        <p:spPr>
          <a:xfrm rot="5400000" flipH="1" flipV="1">
            <a:off x="785786" y="5572140"/>
            <a:ext cx="642942" cy="6429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Ορθογώνιο"/>
          <p:cNvSpPr/>
          <p:nvPr/>
        </p:nvSpPr>
        <p:spPr>
          <a:xfrm>
            <a:off x="2415427" y="6215082"/>
            <a:ext cx="365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-4, 2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4, 5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7, 10, 17</a:t>
            </a:r>
            <a:endParaRPr lang="el-GR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50" name="49 - Ευθεία γραμμή σύνδεσης"/>
          <p:cNvCxnSpPr/>
          <p:nvPr/>
        </p:nvCxnSpPr>
        <p:spPr>
          <a:xfrm rot="5400000" flipH="1" flipV="1">
            <a:off x="2486865" y="6143644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Ευθεία γραμμή σύνδεσης"/>
          <p:cNvCxnSpPr/>
          <p:nvPr/>
        </p:nvCxnSpPr>
        <p:spPr>
          <a:xfrm rot="5400000" flipH="1" flipV="1">
            <a:off x="5415823" y="6143644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- Ευθεία γραμμή σύνδεσης"/>
          <p:cNvCxnSpPr/>
          <p:nvPr/>
        </p:nvCxnSpPr>
        <p:spPr>
          <a:xfrm rot="5400000" flipH="1" flipV="1">
            <a:off x="4844319" y="6143644"/>
            <a:ext cx="642942" cy="6429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- Ευθεία γραμμή σύνδεσης"/>
          <p:cNvCxnSpPr/>
          <p:nvPr/>
        </p:nvCxnSpPr>
        <p:spPr>
          <a:xfrm rot="5400000" flipH="1" flipV="1">
            <a:off x="2915493" y="6143644"/>
            <a:ext cx="642942" cy="6429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εία γραμμή σύνδεσης"/>
          <p:cNvCxnSpPr/>
          <p:nvPr/>
        </p:nvCxnSpPr>
        <p:spPr>
          <a:xfrm rot="5400000" flipH="1" flipV="1">
            <a:off x="4214810" y="6143644"/>
            <a:ext cx="642942" cy="64294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εία γραμμή σύνδεσης"/>
          <p:cNvCxnSpPr/>
          <p:nvPr/>
        </p:nvCxnSpPr>
        <p:spPr>
          <a:xfrm rot="5400000" flipH="1" flipV="1">
            <a:off x="3357554" y="6143644"/>
            <a:ext cx="642942" cy="64294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Ελεύθερη σχεδίαση"/>
          <p:cNvSpPr/>
          <p:nvPr/>
        </p:nvSpPr>
        <p:spPr>
          <a:xfrm>
            <a:off x="4182035" y="5572140"/>
            <a:ext cx="2747419" cy="642942"/>
          </a:xfrm>
          <a:custGeom>
            <a:avLst/>
            <a:gdLst>
              <a:gd name="connsiteX0" fmla="*/ 0 w 2675965"/>
              <a:gd name="connsiteY0" fmla="*/ 475129 h 502023"/>
              <a:gd name="connsiteX1" fmla="*/ 1344706 w 2675965"/>
              <a:gd name="connsiteY1" fmla="*/ 4482 h 502023"/>
              <a:gd name="connsiteX2" fmla="*/ 2675965 w 2675965"/>
              <a:gd name="connsiteY2" fmla="*/ 502023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965" h="502023">
                <a:moveTo>
                  <a:pt x="0" y="475129"/>
                </a:moveTo>
                <a:cubicBezTo>
                  <a:pt x="449356" y="237564"/>
                  <a:pt x="898712" y="0"/>
                  <a:pt x="1344706" y="4482"/>
                </a:cubicBezTo>
                <a:cubicBezTo>
                  <a:pt x="1790700" y="8964"/>
                  <a:pt x="2447365" y="412376"/>
                  <a:pt x="2675965" y="502023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2 - Θέση περιεχομένου"/>
          <p:cNvSpPr txBox="1">
            <a:spLocks/>
          </p:cNvSpPr>
          <p:nvPr/>
        </p:nvSpPr>
        <p:spPr>
          <a:xfrm>
            <a:off x="5357818" y="6286544"/>
            <a:ext cx="4357718" cy="100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Άρα το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είναι η διάμεσος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2" name="2 - Θέση περιεχομένου"/>
          <p:cNvSpPr txBox="1">
            <a:spLocks/>
          </p:cNvSpPr>
          <p:nvPr/>
        </p:nvSpPr>
        <p:spPr>
          <a:xfrm>
            <a:off x="1285852" y="6215082"/>
            <a:ext cx="928694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και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2 - Θέση περιεχομένου"/>
          <p:cNvSpPr txBox="1">
            <a:spLocks/>
          </p:cNvSpPr>
          <p:nvPr/>
        </p:nvSpPr>
        <p:spPr>
          <a:xfrm>
            <a:off x="2500298" y="2143116"/>
            <a:ext cx="3571868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800" b="1" dirty="0" smtClean="0">
                <a:latin typeface="Comic Sans MS" pitchFamily="66" charset="0"/>
              </a:rPr>
              <a:t>Αλλά</a:t>
            </a:r>
            <a:endParaRPr kumimoji="0" lang="el-G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0" y="4500570"/>
            <a:ext cx="9144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Πχ  4 υπάλληλοι αμείβονται με 800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, 1200, 650, 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750 ευρώ</a:t>
            </a:r>
            <a:r>
              <a:rPr lang="el-GR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l-GR" sz="2000" b="1" dirty="0" smtClean="0">
                <a:latin typeface="Comic Sans MS" pitchFamily="66" charset="0"/>
              </a:rPr>
              <a:t>Υπολόγισε </a:t>
            </a:r>
            <a:r>
              <a:rPr lang="el-GR" sz="2000" b="1" dirty="0" smtClean="0">
                <a:latin typeface="Comic Sans MS" pitchFamily="66" charset="0"/>
              </a:rPr>
              <a:t>τη διάμεσο 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47" name="2 - Θέση περιεχομένου"/>
          <p:cNvSpPr txBox="1">
            <a:spLocks/>
          </p:cNvSpPr>
          <p:nvPr/>
        </p:nvSpPr>
        <p:spPr>
          <a:xfrm>
            <a:off x="-285784" y="6143644"/>
            <a:ext cx="9572692" cy="85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l-GR" sz="2200" dirty="0" smtClean="0">
                <a:latin typeface="Comic Sans MS" pitchFamily="66" charset="0"/>
              </a:rPr>
              <a:t>Και μου έμειναν 2 αριθμοί. Άρα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Διάμεσος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= (750+800) </a:t>
            </a:r>
            <a:r>
              <a:rPr kumimoji="0" lang="el-GR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 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 </a:t>
            </a:r>
            <a:r>
              <a:rPr kumimoji="0" lang="el-GR" sz="2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775 </a:t>
            </a:r>
            <a:r>
              <a:rPr lang="en-US" sz="2400" b="1" dirty="0" smtClean="0">
                <a:solidFill>
                  <a:srgbClr val="C00000"/>
                </a:solidFill>
              </a:rPr>
              <a:t>€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l-GR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285720" y="214290"/>
            <a:ext cx="471490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Τι προσέχω !!!!!!!</a:t>
            </a:r>
            <a:endParaRPr lang="el-GR" sz="20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0" y="976954"/>
            <a:ext cx="9144000" cy="11079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Όταν ο αριθμός των παρατηρήσεων είναι </a:t>
            </a:r>
            <a:r>
              <a:rPr lang="el-GR" sz="2200" dirty="0" smtClean="0">
                <a:latin typeface="Comic Sans MS" pitchFamily="66" charset="0"/>
              </a:rPr>
              <a:t>μονός</a:t>
            </a:r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 αριθμός (περιττός),</a:t>
            </a:r>
          </a:p>
          <a:p>
            <a:pPr algn="ctr"/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τότε στο τέλος της διαδικασίας που διαγράφω μένει </a:t>
            </a:r>
            <a:r>
              <a:rPr lang="el-GR" sz="2200" dirty="0" smtClean="0">
                <a:latin typeface="Comic Sans MS" pitchFamily="66" charset="0"/>
              </a:rPr>
              <a:t>μόνο ένας αριθμός</a:t>
            </a:r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 ο οποίος είναι </a:t>
            </a:r>
            <a:r>
              <a:rPr lang="el-GR" sz="2200" dirty="0" smtClean="0">
                <a:latin typeface="Comic Sans MS" pitchFamily="66" charset="0"/>
              </a:rPr>
              <a:t>η Διάμεσος</a:t>
            </a:r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l-GR" sz="22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-32" y="2571744"/>
            <a:ext cx="9144000" cy="178510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Όταν ο αριθμός των παρατηρήσεων είναι </a:t>
            </a:r>
            <a:r>
              <a:rPr lang="el-GR" sz="2200" dirty="0" smtClean="0">
                <a:latin typeface="Comic Sans MS" pitchFamily="66" charset="0"/>
              </a:rPr>
              <a:t>ζυγός </a:t>
            </a:r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αριθμός (άρτιος),</a:t>
            </a:r>
          </a:p>
          <a:p>
            <a:pPr algn="ctr"/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τότε στο τέλος της διαδικασίας που διαγράφω μένουν </a:t>
            </a:r>
            <a:r>
              <a:rPr lang="el-GR" sz="2200" dirty="0" smtClean="0">
                <a:latin typeface="Comic Sans MS" pitchFamily="66" charset="0"/>
              </a:rPr>
              <a:t>δυο αριθμοί.</a:t>
            </a:r>
          </a:p>
          <a:p>
            <a:pPr algn="ctr"/>
            <a:endParaRPr lang="el-GR" sz="2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l-GR" sz="2200" dirty="0" smtClean="0">
                <a:solidFill>
                  <a:srgbClr val="C00000"/>
                </a:solidFill>
                <a:latin typeface="Comic Sans MS" pitchFamily="66" charset="0"/>
              </a:rPr>
              <a:t>Στην περίπτωση αυτή υπολογίζω το ημιάθροισμα τους. </a:t>
            </a:r>
          </a:p>
          <a:p>
            <a:pPr algn="ctr"/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Δηλαδή τους προσθέτω και διαιρώ με το 2 </a:t>
            </a:r>
            <a:endParaRPr lang="el-GR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2 - Θέση περιεχομένου"/>
          <p:cNvSpPr>
            <a:spLocks noGrp="1"/>
          </p:cNvSpPr>
          <p:nvPr>
            <p:ph idx="1"/>
          </p:nvPr>
        </p:nvSpPr>
        <p:spPr>
          <a:xfrm>
            <a:off x="-71470" y="5286388"/>
            <a:ext cx="9144000" cy="5715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1</a:t>
            </a:r>
            <a:r>
              <a:rPr lang="el-GR" sz="2800" baseline="30000" dirty="0" smtClean="0">
                <a:latin typeface="Comic Sans MS" pitchFamily="66" charset="0"/>
              </a:rPr>
              <a:t>ο</a:t>
            </a:r>
            <a:r>
              <a:rPr lang="el-GR" sz="2800" dirty="0" smtClean="0">
                <a:latin typeface="Comic Sans MS" pitchFamily="66" charset="0"/>
              </a:rPr>
              <a:t> Βήμα</a:t>
            </a:r>
            <a:r>
              <a:rPr lang="el-GR" sz="2800" dirty="0" smtClean="0">
                <a:latin typeface="Comic Sans MS" pitchFamily="66" charset="0"/>
              </a:rPr>
              <a:t>: Τους βάζω σε αύξουσα σειρά   650, 750, 800, 1200 </a:t>
            </a:r>
            <a:endParaRPr lang="el-GR" sz="2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el-GR" sz="2800" dirty="0">
              <a:latin typeface="Comic Sans MS" pitchFamily="66" charset="0"/>
            </a:endParaRPr>
          </a:p>
        </p:txBody>
      </p:sp>
      <p:sp>
        <p:nvSpPr>
          <p:cNvPr id="31" name="2 - Θέση περιεχομένου"/>
          <p:cNvSpPr txBox="1">
            <a:spLocks/>
          </p:cNvSpPr>
          <p:nvPr/>
        </p:nvSpPr>
        <p:spPr>
          <a:xfrm>
            <a:off x="0" y="5643578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800" dirty="0" smtClean="0">
                <a:latin typeface="Comic Sans MS" pitchFamily="66" charset="0"/>
              </a:rPr>
              <a:t>2</a:t>
            </a:r>
            <a:r>
              <a:rPr kumimoji="0" lang="el-GR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ο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Βήμα: Διαγράφω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πρώτο και τελευταίο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650, 750, 800, 1200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31 - TextBox"/>
          <p:cNvSpPr txBox="1"/>
          <p:nvPr/>
        </p:nvSpPr>
        <p:spPr>
          <a:xfrm rot="19999085">
            <a:off x="6058391" y="176322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ΕΥΚΟΛΟ</a:t>
            </a:r>
            <a:endParaRPr lang="el-G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  <p:cxnSp>
        <p:nvCxnSpPr>
          <p:cNvPr id="33" name="32 - Ευθεία γραμμή σύνδεσης"/>
          <p:cNvCxnSpPr/>
          <p:nvPr/>
        </p:nvCxnSpPr>
        <p:spPr>
          <a:xfrm rot="5400000" flipH="1" flipV="1">
            <a:off x="5929322" y="5500702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 flipH="1" flipV="1">
            <a:off x="8143900" y="5500702"/>
            <a:ext cx="642942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068289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ΣΕΛΙΔΕΣ ΓΙΑ ΜΕΛΕΤΗ </a:t>
            </a:r>
            <a:r>
              <a:rPr lang="el-GR" dirty="0" smtClean="0">
                <a:latin typeface="Comic Sans MS" pitchFamily="66" charset="0"/>
              </a:rPr>
              <a:t>: Ενότητα 4.5  </a:t>
            </a:r>
            <a:r>
              <a:rPr lang="el-GR" dirty="0" smtClean="0">
                <a:latin typeface="Comic Sans MS" pitchFamily="66" charset="0"/>
              </a:rPr>
              <a:t>Σελίδες 104 και 105: Διάμεσος </a:t>
            </a:r>
            <a:r>
              <a:rPr lang="el-GR" dirty="0" smtClean="0">
                <a:latin typeface="Comic Sans MS" pitchFamily="66" charset="0"/>
              </a:rPr>
              <a:t>. </a:t>
            </a:r>
            <a:endParaRPr lang="el-G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			Σελίδα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107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Διάβασμα την Εφαρμογή 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6400816" cy="1582726"/>
          </a:xfrm>
        </p:spPr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C00000"/>
                </a:solidFill>
                <a:latin typeface="Comic Sans MS" pitchFamily="66" charset="0"/>
              </a:rPr>
              <a:t>Αισίως,,,,,,,,</a:t>
            </a:r>
            <a:r>
              <a:rPr lang="el-GR" sz="2800" dirty="0" smtClean="0">
                <a:latin typeface="Comic Sans MS" pitchFamily="66" charset="0"/>
              </a:rPr>
              <a:t/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4000" dirty="0" smtClean="0">
                <a:solidFill>
                  <a:srgbClr val="C00000"/>
                </a:solidFill>
                <a:latin typeface="Comic Sans MS" pitchFamily="66" charset="0"/>
              </a:rPr>
              <a:t>τ</a:t>
            </a:r>
            <a:r>
              <a:rPr lang="el-GR" sz="4000" dirty="0" smtClean="0">
                <a:solidFill>
                  <a:srgbClr val="C00000"/>
                </a:solidFill>
                <a:latin typeface="Comic Sans MS" pitchFamily="66" charset="0"/>
              </a:rPr>
              <a:t>ελειώσαμε το κεφάλαιο </a:t>
            </a:r>
            <a:r>
              <a:rPr lang="el-GR" sz="2000" dirty="0" smtClean="0">
                <a:latin typeface="Comic Sans MS" pitchFamily="66" charset="0"/>
              </a:rPr>
              <a:t/>
            </a:r>
            <a:br>
              <a:rPr lang="el-GR" sz="2000" dirty="0" smtClean="0">
                <a:latin typeface="Comic Sans MS" pitchFamily="66" charset="0"/>
              </a:rPr>
            </a:br>
            <a:endParaRPr lang="el-GR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85786" y="4500570"/>
            <a:ext cx="3357586" cy="369332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Για να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δουλέψ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ετε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καμάρια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357686" y="3929066"/>
            <a:ext cx="4214842" cy="646331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Ερώτηση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κατανόησης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4 σελίδα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108</a:t>
            </a:r>
          </a:p>
          <a:p>
            <a:pPr algn="ctr"/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(πάνω στο βιβλίο. Δε μου τις στέλνετε)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857884" y="57864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THE teacher </a:t>
            </a:r>
            <a:r>
              <a:rPr lang="el-GR" b="1" dirty="0" smtClean="0">
                <a:latin typeface="Comic Sans MS" pitchFamily="66" charset="0"/>
              </a:rPr>
              <a:t>Δ</a:t>
            </a:r>
            <a:r>
              <a:rPr lang="el-GR" b="1" dirty="0" smtClean="0">
                <a:latin typeface="Comic Sans MS" pitchFamily="66" charset="0"/>
              </a:rPr>
              <a:t>. Κ</a:t>
            </a:r>
            <a:r>
              <a:rPr lang="el-GR" b="1" dirty="0" smtClean="0">
                <a:latin typeface="Comic Sans MS" pitchFamily="66" charset="0"/>
              </a:rPr>
              <a:t>.</a:t>
            </a:r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</a:t>
            </a:r>
            <a:r>
              <a:rPr lang="en-US" b="1" dirty="0" smtClean="0">
                <a:latin typeface="Comic Sans MS" pitchFamily="66" charset="0"/>
              </a:rPr>
              <a:t> students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357686" y="4714884"/>
            <a:ext cx="4429156" cy="92333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Ασκήσεις 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2, 3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 ερώτημα γ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el-G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 4 ερώτημα </a:t>
            </a:r>
            <a:r>
              <a:rPr lang="el-GR" b="1" dirty="0" smtClean="0">
                <a:solidFill>
                  <a:srgbClr val="0070C0"/>
                </a:solidFill>
                <a:latin typeface="Comic Sans MS" pitchFamily="66" charset="0"/>
              </a:rPr>
              <a:t>β</a:t>
            </a:r>
            <a:endParaRPr lang="el-GR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(Αν μπορείτε μου τις στέλνετε)</a:t>
            </a:r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Tags - game over png - Creative Soorma | Patterns, Backgrounds ...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5715008" y="-357214"/>
            <a:ext cx="2714612" cy="271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419</Words>
  <Application>Microsoft Office PowerPoint</Application>
  <PresentationFormat>Προβολή στην οθόνη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4.5    ΧΡΗΣΙΜΑ ΕΡΓΑΛΕΙΑ ΣΤΑΤΙΣΤΙΚΗΣ</vt:lpstr>
      <vt:lpstr>Διαφάνεια 2</vt:lpstr>
      <vt:lpstr>Διαφάνεια 3</vt:lpstr>
      <vt:lpstr>Διαφάνεια 4</vt:lpstr>
      <vt:lpstr>Αισίως,,,,,,,, τελειώσαμε το κεφάλαιο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   ΓΡΑΦΙΚΕΣ ΠΑΡΑΣΤΑΣΕΙΣ</dc:title>
  <dc:creator>dimko</dc:creator>
  <cp:lastModifiedBy>dimko</cp:lastModifiedBy>
  <cp:revision>83</cp:revision>
  <dcterms:created xsi:type="dcterms:W3CDTF">2020-03-24T11:32:05Z</dcterms:created>
  <dcterms:modified xsi:type="dcterms:W3CDTF">2020-04-08T10:13:18Z</dcterms:modified>
</cp:coreProperties>
</file>