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CC00"/>
    <a:srgbClr val="996633"/>
    <a:srgbClr val="CCFFFF"/>
    <a:srgbClr val="FF33CC"/>
    <a:srgbClr val="0000FF"/>
    <a:srgbClr val="F9F961"/>
    <a:srgbClr val="6633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65" d="100"/>
          <a:sy n="65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64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27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9569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610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6331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3641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847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842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63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6877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6280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B39D-30C1-4AD3-AD66-0316CF04E0BE}" type="datetimeFigureOut">
              <a:rPr lang="el-GR" smtClean="0"/>
              <a:pPr/>
              <a:t>5/7/2016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E72A-4771-4299-98B8-765EDD7C36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7225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21.wav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1.wav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51.wav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1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1.wav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41.wav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51.wav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61.wav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Η ΕΝΔΥΜΑΣΙΑ ΣΤΗΝ ΑΡΧΑΙΑ ΕΛΛΑΔΑ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00808"/>
            <a:ext cx="8136904" cy="4896544"/>
          </a:xfrm>
        </p:spPr>
      </p:pic>
    </p:spTree>
    <p:extLst>
      <p:ext uri="{BB962C8B-B14F-4D97-AF65-F5344CB8AC3E}">
        <p14:creationId xmlns:p14="http://schemas.microsoft.com/office/powerpoint/2010/main" xmlns="" val="363482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4000">
        <p14:ripple/>
        <p:sndAc>
          <p:stSnd>
            <p:snd r:embed="rId5" name="drumroll.wav"/>
          </p:stSnd>
        </p:sndAc>
      </p:transition>
    </mc:Choice>
    <mc:Fallback>
      <p:transition spd="slow" advClick="0" advTm="4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ΤΡΟΠΟΙ ΚΑΤΑΣΚΕΥΗΣ ΕΝΔΥΜΑΤΩΝ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Ο </a:t>
            </a:r>
            <a:r>
              <a:rPr lang="el-GR" dirty="0" smtClean="0">
                <a:solidFill>
                  <a:schemeClr val="tx1"/>
                </a:solidFill>
              </a:rPr>
              <a:t>κάθετος αργαλειός με βάρη αποτελεί τον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κύριο τύπο αργαλειού της κλασσικής </a:t>
            </a:r>
            <a:r>
              <a:rPr lang="el-GR" dirty="0" smtClean="0">
                <a:solidFill>
                  <a:schemeClr val="tx1"/>
                </a:solidFill>
              </a:rPr>
              <a:t>αρχαιότητας, </a:t>
            </a:r>
            <a:r>
              <a:rPr lang="el-GR" dirty="0" smtClean="0">
                <a:solidFill>
                  <a:schemeClr val="tx1"/>
                </a:solidFill>
              </a:rPr>
              <a:t>αλλά </a:t>
            </a:r>
            <a:r>
              <a:rPr lang="el-GR" dirty="0" smtClean="0">
                <a:solidFill>
                  <a:schemeClr val="tx1"/>
                </a:solidFill>
              </a:rPr>
              <a:t>ταυτό-</a:t>
            </a:r>
            <a:r>
              <a:rPr lang="el-GR" dirty="0" err="1" smtClean="0">
                <a:solidFill>
                  <a:schemeClr val="tx1"/>
                </a:solidFill>
              </a:rPr>
              <a:t>χρονα</a:t>
            </a:r>
            <a:r>
              <a:rPr lang="el-GR" dirty="0" smtClean="0">
                <a:solidFill>
                  <a:schemeClr val="tx1"/>
                </a:solidFill>
              </a:rPr>
              <a:t>  </a:t>
            </a:r>
            <a:r>
              <a:rPr lang="el-GR" dirty="0" smtClean="0">
                <a:solidFill>
                  <a:schemeClr val="tx1"/>
                </a:solidFill>
              </a:rPr>
              <a:t>και της </a:t>
            </a:r>
            <a:r>
              <a:rPr lang="el-GR" dirty="0" smtClean="0">
                <a:solidFill>
                  <a:schemeClr val="tx1"/>
                </a:solidFill>
              </a:rPr>
              <a:t>προϊστορικής </a:t>
            </a:r>
            <a:r>
              <a:rPr lang="el-GR" dirty="0" smtClean="0">
                <a:solidFill>
                  <a:schemeClr val="tx1"/>
                </a:solidFill>
              </a:rPr>
              <a:t>εποχής στον ελλαδικό </a:t>
            </a:r>
            <a:r>
              <a:rPr lang="el-GR" dirty="0" smtClean="0">
                <a:solidFill>
                  <a:schemeClr val="tx1"/>
                </a:solidFill>
              </a:rPr>
              <a:t>χώρο. </a:t>
            </a:r>
            <a:r>
              <a:rPr lang="el-GR" dirty="0" smtClean="0">
                <a:solidFill>
                  <a:schemeClr val="tx1"/>
                </a:solidFill>
              </a:rPr>
              <a:t>Η ύφανση στον κάθετο αργαλειό γίνονταν από κάτω προς τα πάνω , ενώ το έτοιμο ύφασμα τυλιγόταν γύρω από το επάνω δοκάρι το οποίο είχε κυλινδρική διατομή για να τυλίγεται γύρω του το έτοιμο ύφασμα . Η </a:t>
            </a:r>
            <a:r>
              <a:rPr lang="el-GR" dirty="0" smtClean="0">
                <a:solidFill>
                  <a:schemeClr val="tx1"/>
                </a:solidFill>
              </a:rPr>
              <a:t>σαΐτα, </a:t>
            </a:r>
            <a:r>
              <a:rPr lang="el-GR" dirty="0" err="1" smtClean="0">
                <a:solidFill>
                  <a:schemeClr val="tx1"/>
                </a:solidFill>
              </a:rPr>
              <a:t>κερκίς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με την τυλιγμένη κλωστή το </a:t>
            </a:r>
            <a:r>
              <a:rPr lang="el-GR" dirty="0" err="1" smtClean="0">
                <a:solidFill>
                  <a:schemeClr val="tx1"/>
                </a:solidFill>
              </a:rPr>
              <a:t>πηνίον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, είναι το βασικό εργαλείο διαπλοκής των </a:t>
            </a:r>
            <a:r>
              <a:rPr lang="el-GR" dirty="0" err="1" smtClean="0">
                <a:solidFill>
                  <a:schemeClr val="tx1"/>
                </a:solidFill>
              </a:rPr>
              <a:t>στημονίων</a:t>
            </a:r>
            <a:r>
              <a:rPr lang="el-GR" dirty="0" smtClean="0">
                <a:solidFill>
                  <a:schemeClr val="tx1"/>
                </a:solidFill>
              </a:rPr>
              <a:t> και των </a:t>
            </a:r>
            <a:r>
              <a:rPr lang="el-GR" dirty="0" err="1" smtClean="0">
                <a:solidFill>
                  <a:schemeClr val="tx1"/>
                </a:solidFill>
              </a:rPr>
              <a:t>υφαδίων</a:t>
            </a:r>
            <a:r>
              <a:rPr lang="el-GR" dirty="0" smtClean="0">
                <a:solidFill>
                  <a:schemeClr val="tx1"/>
                </a:solidFill>
              </a:rPr>
              <a:t>. Τέλος, </a:t>
            </a:r>
            <a:r>
              <a:rPr lang="el-GR" dirty="0" smtClean="0">
                <a:solidFill>
                  <a:schemeClr val="tx1"/>
                </a:solidFill>
              </a:rPr>
              <a:t>ορισμένα ακόμη βασικά εργαλεία του αργαλειού ήταν η </a:t>
            </a:r>
            <a:r>
              <a:rPr lang="el-GR" dirty="0" smtClean="0">
                <a:solidFill>
                  <a:schemeClr val="tx1"/>
                </a:solidFill>
              </a:rPr>
              <a:t>σπάθη, </a:t>
            </a:r>
            <a:r>
              <a:rPr lang="el-GR" dirty="0" smtClean="0">
                <a:solidFill>
                  <a:schemeClr val="tx1"/>
                </a:solidFill>
              </a:rPr>
              <a:t>με τη μορφή σπαθιού , μέσω του οποίου  χτυπούσε η υφάντρα  προς  τα  πάνω  το </a:t>
            </a:r>
            <a:r>
              <a:rPr lang="el-GR" dirty="0" smtClean="0">
                <a:solidFill>
                  <a:schemeClr val="tx1"/>
                </a:solidFill>
              </a:rPr>
              <a:t>υφάδι, </a:t>
            </a:r>
            <a:r>
              <a:rPr lang="el-GR" dirty="0" smtClean="0">
                <a:solidFill>
                  <a:schemeClr val="tx1"/>
                </a:solidFill>
              </a:rPr>
              <a:t>και οι </a:t>
            </a:r>
            <a:r>
              <a:rPr lang="el-GR" dirty="0" err="1" smtClean="0">
                <a:solidFill>
                  <a:schemeClr val="tx1"/>
                </a:solidFill>
              </a:rPr>
              <a:t>αγνύθες</a:t>
            </a:r>
            <a:r>
              <a:rPr lang="el-GR" dirty="0" smtClean="0">
                <a:solidFill>
                  <a:schemeClr val="tx1"/>
                </a:solidFill>
              </a:rPr>
              <a:t> 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228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ΑΘΗΝΑ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700808"/>
            <a:ext cx="8208912" cy="4896544"/>
          </a:xfrm>
        </p:spPr>
      </p:pic>
    </p:spTree>
    <p:extLst>
      <p:ext uri="{BB962C8B-B14F-4D97-AF65-F5344CB8AC3E}">
        <p14:creationId xmlns:p14="http://schemas.microsoft.com/office/powerpoint/2010/main" xmlns="" val="29515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/>
        <p:sndAc>
          <p:stSnd>
            <p:snd r:embed="rId5" name="drumroll.wav"/>
          </p:stSnd>
        </p:sndAc>
      </p:transition>
    </mc:Choice>
    <mc:Fallback>
      <p:transition spd="slow">
        <p:zoom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ΑΘΗΝΑ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5040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marL="0" indent="0" algn="just">
              <a:buNone/>
            </a:pPr>
            <a:r>
              <a:rPr lang="el-GR" dirty="0" smtClean="0">
                <a:solidFill>
                  <a:schemeClr val="tx1"/>
                </a:solidFill>
              </a:rPr>
              <a:t>Η  ενδυμασία των Αρχαίων Ελλήνων  ήταν  κατασκευασμένη  από  υφάσματα με ζωηρά χρώματα  όπως </a:t>
            </a:r>
            <a:r>
              <a:rPr lang="el-GR" dirty="0" smtClean="0">
                <a:solidFill>
                  <a:schemeClr val="tx1"/>
                </a:solidFill>
              </a:rPr>
              <a:t>πορφυρό, κόκκινο, </a:t>
            </a:r>
            <a:r>
              <a:rPr lang="el-GR" dirty="0" smtClean="0">
                <a:solidFill>
                  <a:schemeClr val="tx1"/>
                </a:solidFill>
              </a:rPr>
              <a:t>πράσινο και </a:t>
            </a:r>
            <a:r>
              <a:rPr lang="el-GR" dirty="0" smtClean="0">
                <a:solidFill>
                  <a:schemeClr val="tx1"/>
                </a:solidFill>
              </a:rPr>
              <a:t>γαλάζιο. Το </a:t>
            </a:r>
            <a:r>
              <a:rPr lang="el-GR" dirty="0" smtClean="0">
                <a:solidFill>
                  <a:schemeClr val="tx1"/>
                </a:solidFill>
              </a:rPr>
              <a:t>κύριο αντικείμενο της ανδρικής ενδυμασίας ήταν  ο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χιτώνας, </a:t>
            </a:r>
            <a:r>
              <a:rPr lang="el-GR" dirty="0" smtClean="0">
                <a:solidFill>
                  <a:schemeClr val="tx1"/>
                </a:solidFill>
              </a:rPr>
              <a:t>που τον φορούσαν </a:t>
            </a:r>
            <a:r>
              <a:rPr lang="el-GR" dirty="0" smtClean="0">
                <a:solidFill>
                  <a:schemeClr val="tx1"/>
                </a:solidFill>
              </a:rPr>
              <a:t>κατάσαρκα. </a:t>
            </a:r>
            <a:r>
              <a:rPr lang="el-GR" dirty="0" smtClean="0">
                <a:solidFill>
                  <a:schemeClr val="tx1"/>
                </a:solidFill>
              </a:rPr>
              <a:t>Πάνω από αυτόν , οι Αθηναίοι φορούσαν</a:t>
            </a:r>
            <a:r>
              <a:rPr lang="el-GR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ένα είδος μανδύα που ονομάζεται </a:t>
            </a:r>
            <a:r>
              <a:rPr lang="el-GR" dirty="0" smtClean="0">
                <a:solidFill>
                  <a:schemeClr val="tx1"/>
                </a:solidFill>
              </a:rPr>
              <a:t>ιμάτιο.</a:t>
            </a:r>
            <a:r>
              <a:rPr lang="el-GR" dirty="0" smtClean="0">
                <a:solidFill>
                  <a:srgbClr val="CCFFFF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Κατά την διάρκεια του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πολέμου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του κυνηγιού και σε περίοδο ταξιδιών οι Έλληνες φορούσαν </a:t>
            </a:r>
            <a:r>
              <a:rPr lang="el-GR" dirty="0" smtClean="0">
                <a:solidFill>
                  <a:schemeClr val="tx1"/>
                </a:solidFill>
              </a:rPr>
              <a:t>τη </a:t>
            </a:r>
            <a:r>
              <a:rPr lang="el-GR" dirty="0" smtClean="0">
                <a:solidFill>
                  <a:schemeClr val="tx1"/>
                </a:solidFill>
              </a:rPr>
              <a:t>χλαμύδα ενώ φορούσαν κάλυμμα για να προστατεύσουν το κεφάλι τους από την ζέστη και   την βροχή . Στους δρόμους της Αθήνας μπορούσε να συναντήσει  κανείς  με  κάλυμμα   μόνο  ταξιδιώτες ή ανάπηρους . Υπήρχαν ορισμένα είδη καλύμματος λεύκα ή καφέ όπως ο πίλος που ήταν από πίλημα  με πολύ μικρούς γύρους ή χωρίς , ο πέτασος , η </a:t>
            </a:r>
            <a:r>
              <a:rPr lang="el-GR" dirty="0" err="1" smtClean="0">
                <a:solidFill>
                  <a:schemeClr val="tx1"/>
                </a:solidFill>
              </a:rPr>
              <a:t>κυνή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κ.ά.  </a:t>
            </a:r>
            <a:r>
              <a:rPr lang="el-GR" dirty="0" smtClean="0">
                <a:solidFill>
                  <a:schemeClr val="tx1"/>
                </a:solidFill>
              </a:rPr>
              <a:t>Η ενδυμασία   των γυναικών φτιαχνόταν από μάλλινο  </a:t>
            </a:r>
            <a:r>
              <a:rPr lang="el-GR" dirty="0" smtClean="0">
                <a:solidFill>
                  <a:schemeClr val="tx1"/>
                </a:solidFill>
              </a:rPr>
              <a:t>ύφασμα, </a:t>
            </a:r>
            <a:r>
              <a:rPr lang="el-GR" dirty="0" smtClean="0">
                <a:solidFill>
                  <a:schemeClr val="tx1"/>
                </a:solidFill>
              </a:rPr>
              <a:t>πανί και   </a:t>
            </a:r>
            <a:r>
              <a:rPr lang="el-GR" dirty="0" smtClean="0">
                <a:solidFill>
                  <a:schemeClr val="tx1"/>
                </a:solidFill>
              </a:rPr>
              <a:t>λινάρι. </a:t>
            </a:r>
            <a:r>
              <a:rPr lang="el-GR" dirty="0" smtClean="0">
                <a:solidFill>
                  <a:schemeClr val="tx1"/>
                </a:solidFill>
              </a:rPr>
              <a:t>Τα χρώματα που προτιμούσαν ήταν  το </a:t>
            </a:r>
            <a:r>
              <a:rPr lang="el-GR" dirty="0" smtClean="0">
                <a:solidFill>
                  <a:schemeClr val="tx1"/>
                </a:solidFill>
              </a:rPr>
              <a:t>κίτρινο,  κόκκινο, ερυθρό, </a:t>
            </a:r>
            <a:r>
              <a:rPr lang="el-GR" dirty="0" smtClean="0">
                <a:solidFill>
                  <a:schemeClr val="tx1"/>
                </a:solidFill>
              </a:rPr>
              <a:t>πράσινο  και </a:t>
            </a:r>
            <a:r>
              <a:rPr lang="el-GR" dirty="0" smtClean="0">
                <a:solidFill>
                  <a:schemeClr val="tx1"/>
                </a:solidFill>
              </a:rPr>
              <a:t> λευκό. </a:t>
            </a:r>
            <a:endParaRPr lang="el-G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tx1"/>
                </a:solidFill>
              </a:rPr>
              <a:t>Το σύνολο συμπλήρωναν  κοσμήματα όπως  δακτυλίδια και βραχιόλια.</a:t>
            </a:r>
          </a:p>
        </p:txBody>
      </p:sp>
    </p:spTree>
    <p:extLst>
      <p:ext uri="{BB962C8B-B14F-4D97-AF65-F5344CB8AC3E}">
        <p14:creationId xmlns:p14="http://schemas.microsoft.com/office/powerpoint/2010/main" xmlns="" val="292584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  <p:sndAc>
          <p:stSnd>
            <p:snd r:embed="rId4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ΣΠΑΡΤΗ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3672408" cy="4752528"/>
          </a:xfrm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4752528"/>
          </a:xfrm>
        </p:spPr>
      </p:pic>
    </p:spTree>
    <p:extLst>
      <p:ext uri="{BB962C8B-B14F-4D97-AF65-F5344CB8AC3E}">
        <p14:creationId xmlns:p14="http://schemas.microsoft.com/office/powerpoint/2010/main" xmlns="" val="200058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6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ΣΠΑΡΤΗ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Οι νέοι </a:t>
            </a:r>
            <a:r>
              <a:rPr lang="el-GR" dirty="0" smtClean="0"/>
              <a:t>στη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Σπάρτη ήταν ανυπόδητοι και φορούσαν ένα ελαφρύ ένδυμα χειμώνα </a:t>
            </a:r>
            <a:r>
              <a:rPr lang="el-GR" dirty="0" smtClean="0">
                <a:solidFill>
                  <a:schemeClr val="tx1"/>
                </a:solidFill>
              </a:rPr>
              <a:t>καλοκαίρι, </a:t>
            </a:r>
            <a:r>
              <a:rPr lang="el-GR" dirty="0" smtClean="0">
                <a:solidFill>
                  <a:schemeClr val="tx1"/>
                </a:solidFill>
              </a:rPr>
              <a:t>ώστε να συνηθίζουν στη </a:t>
            </a:r>
            <a:r>
              <a:rPr lang="el-GR" dirty="0" smtClean="0">
                <a:solidFill>
                  <a:schemeClr val="tx1"/>
                </a:solidFill>
              </a:rPr>
              <a:t>σκληραγωγία. </a:t>
            </a:r>
            <a:r>
              <a:rPr lang="el-GR" dirty="0" smtClean="0">
                <a:solidFill>
                  <a:schemeClr val="tx1"/>
                </a:solidFill>
              </a:rPr>
              <a:t>Οι Σπαρτιάτισσες φορούσαν ένα απλό μίνι χιτώνα με σκίσιμο στο δεξί μηρό που άφηνε ξεσκέπαστο τον ένα </a:t>
            </a:r>
            <a:r>
              <a:rPr lang="el-GR" dirty="0" smtClean="0">
                <a:solidFill>
                  <a:schemeClr val="tx1"/>
                </a:solidFill>
              </a:rPr>
              <a:t>ώμο. Το </a:t>
            </a:r>
            <a:r>
              <a:rPr lang="el-GR" dirty="0" smtClean="0">
                <a:solidFill>
                  <a:schemeClr val="tx1"/>
                </a:solidFill>
              </a:rPr>
              <a:t>πιο απλό γυναικείο ένδυμα ήταν των </a:t>
            </a:r>
            <a:r>
              <a:rPr lang="el-GR" dirty="0" smtClean="0">
                <a:solidFill>
                  <a:schemeClr val="tx1"/>
                </a:solidFill>
              </a:rPr>
              <a:t>κοριτσιών. </a:t>
            </a:r>
            <a:r>
              <a:rPr lang="el-GR" dirty="0" smtClean="0">
                <a:solidFill>
                  <a:schemeClr val="tx1"/>
                </a:solidFill>
              </a:rPr>
              <a:t>Πρόκειται για </a:t>
            </a:r>
            <a:r>
              <a:rPr lang="el-GR" dirty="0" smtClean="0">
                <a:solidFill>
                  <a:schemeClr val="tx1"/>
                </a:solidFill>
              </a:rPr>
              <a:t>τον </a:t>
            </a:r>
            <a:r>
              <a:rPr lang="el-GR" dirty="0" smtClean="0">
                <a:solidFill>
                  <a:schemeClr val="tx1"/>
                </a:solidFill>
              </a:rPr>
              <a:t>πέπλο </a:t>
            </a:r>
            <a:r>
              <a:rPr lang="el-GR" dirty="0" smtClean="0">
                <a:solidFill>
                  <a:schemeClr val="tx1"/>
                </a:solidFill>
              </a:rPr>
              <a:t>που, </a:t>
            </a:r>
            <a:r>
              <a:rPr lang="el-GR" dirty="0" smtClean="0">
                <a:solidFill>
                  <a:schemeClr val="tx1"/>
                </a:solidFill>
              </a:rPr>
              <a:t>ανοικτός και </a:t>
            </a:r>
            <a:r>
              <a:rPr lang="el-GR" dirty="0" smtClean="0">
                <a:solidFill>
                  <a:schemeClr val="tx1"/>
                </a:solidFill>
              </a:rPr>
              <a:t>κοντός, </a:t>
            </a:r>
            <a:r>
              <a:rPr lang="el-GR" dirty="0" smtClean="0">
                <a:solidFill>
                  <a:schemeClr val="tx1"/>
                </a:solidFill>
              </a:rPr>
              <a:t>χρησίμευε σαν χιτώνας και ιμάτιο </a:t>
            </a:r>
            <a:r>
              <a:rPr lang="el-GR" dirty="0" smtClean="0">
                <a:solidFill>
                  <a:schemeClr val="tx1"/>
                </a:solidFill>
              </a:rPr>
              <a:t>συγχρόνως. </a:t>
            </a:r>
            <a:r>
              <a:rPr lang="el-GR" dirty="0" smtClean="0">
                <a:solidFill>
                  <a:schemeClr val="tx1"/>
                </a:solidFill>
              </a:rPr>
              <a:t>Ο αντρικός χιτώνας είχε κόκκινο χρώμα για να </a:t>
            </a:r>
            <a:r>
              <a:rPr lang="el-GR" dirty="0" smtClean="0">
                <a:solidFill>
                  <a:schemeClr val="tx1"/>
                </a:solidFill>
              </a:rPr>
              <a:t>μη </a:t>
            </a:r>
            <a:r>
              <a:rPr lang="el-GR" dirty="0" smtClean="0">
                <a:solidFill>
                  <a:schemeClr val="tx1"/>
                </a:solidFill>
              </a:rPr>
              <a:t>φαίνεται ο τραυματισμός στην </a:t>
            </a:r>
            <a:r>
              <a:rPr lang="el-GR" dirty="0" smtClean="0">
                <a:solidFill>
                  <a:schemeClr val="tx1"/>
                </a:solidFill>
              </a:rPr>
              <a:t>μάχη. </a:t>
            </a:r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l-GR" dirty="0" smtClean="0">
                <a:solidFill>
                  <a:schemeClr val="tx1"/>
                </a:solidFill>
              </a:rPr>
              <a:t>πλήρης </a:t>
            </a:r>
            <a:r>
              <a:rPr lang="el-GR" dirty="0" smtClean="0">
                <a:solidFill>
                  <a:schemeClr val="tx1"/>
                </a:solidFill>
              </a:rPr>
              <a:t>γύμνωση των αθλητών θεσπίστηκε για πρώτη φορά στη </a:t>
            </a:r>
            <a:r>
              <a:rPr lang="el-GR" dirty="0" smtClean="0">
                <a:solidFill>
                  <a:schemeClr val="tx1"/>
                </a:solidFill>
              </a:rPr>
              <a:t>Σπάρτη. </a:t>
            </a:r>
            <a:r>
              <a:rPr lang="el-GR" dirty="0" smtClean="0">
                <a:solidFill>
                  <a:schemeClr val="tx1"/>
                </a:solidFill>
              </a:rPr>
              <a:t>Αυτό δείχνει πνεύμα ελευθερίας και πρακτικότητας.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1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4" name="breeze.wav"/>
          </p:stSnd>
        </p:sndAc>
      </p:transition>
    </mc:Choice>
    <mc:Fallback>
      <p:transition spd="slow">
        <p:circl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ΚΡΗΤΗ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700808"/>
            <a:ext cx="7992889" cy="4680520"/>
          </a:xfrm>
        </p:spPr>
      </p:pic>
    </p:spTree>
    <p:extLst>
      <p:ext uri="{BB962C8B-B14F-4D97-AF65-F5344CB8AC3E}">
        <p14:creationId xmlns:p14="http://schemas.microsoft.com/office/powerpoint/2010/main" xmlns="" val="210188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5000">
        <p14:flythrough/>
        <p:sndAc>
          <p:stSnd>
            <p:snd r:embed="rId5" name="camera.wav"/>
          </p:stSnd>
        </p:sndAc>
      </p:transition>
    </mc:Choice>
    <mc:Fallback>
      <p:transition spd="slow" advClick="0" advTm="5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ΚΡΗΤΗ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l-GR" dirty="0" smtClean="0"/>
              <a:t>Ο στερεότυπος </a:t>
            </a:r>
            <a:r>
              <a:rPr lang="el-GR" dirty="0" smtClean="0">
                <a:solidFill>
                  <a:schemeClr val="tx1"/>
                </a:solidFill>
              </a:rPr>
              <a:t>άντρας δεν είχε πολλές ενδυμασίες σε αντίθεση με την γυναίκα . Οι κρητικοί φροντίζουν πάντα να καλύπτουν τα γεννητικά τους όργανα για θρησκευτικούς κυρίως </a:t>
            </a:r>
            <a:r>
              <a:rPr lang="el-GR" dirty="0" smtClean="0">
                <a:solidFill>
                  <a:schemeClr val="tx1"/>
                </a:solidFill>
              </a:rPr>
              <a:t>λόγους. </a:t>
            </a:r>
            <a:r>
              <a:rPr lang="el-GR" dirty="0" smtClean="0">
                <a:solidFill>
                  <a:schemeClr val="tx1"/>
                </a:solidFill>
              </a:rPr>
              <a:t>Για τις γυναίκες το κύριο φόρεμα  ήταν το φουστάνι το οποίο παρουσίαζε αναρίθμητες ποικιλίες.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34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ΚΟΣΜΗΜΑΤΑ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3528392" cy="4896544"/>
          </a:xfrm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628800"/>
            <a:ext cx="3888432" cy="4896544"/>
          </a:xfrm>
        </p:spPr>
      </p:pic>
    </p:spTree>
    <p:extLst>
      <p:ext uri="{BB962C8B-B14F-4D97-AF65-F5344CB8AC3E}">
        <p14:creationId xmlns:p14="http://schemas.microsoft.com/office/powerpoint/2010/main" xmlns="" val="419606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7000">
        <p:sndAc>
          <p:stSnd>
            <p:snd r:embed="rId6" name="suction.wav"/>
          </p:stSnd>
        </p:sndAc>
      </p:transition>
    </mc:Choice>
    <mc:Fallback>
      <p:transition spd="slow" advClick="0" advTm="7000"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ΚΟΣΜΗΜΑΤΑ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628800"/>
            <a:ext cx="3888432" cy="4752528"/>
          </a:xfrm>
        </p:spPr>
      </p:pic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628800"/>
            <a:ext cx="3600400" cy="4752528"/>
          </a:xfrm>
        </p:spPr>
      </p:pic>
    </p:spTree>
    <p:extLst>
      <p:ext uri="{BB962C8B-B14F-4D97-AF65-F5344CB8AC3E}">
        <p14:creationId xmlns:p14="http://schemas.microsoft.com/office/powerpoint/2010/main" xmlns="" val="3232712759"/>
      </p:ext>
    </p:extLst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ΚΟΣΜΗΜΑΤΑ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76213" indent="-176213" algn="just">
              <a:buNone/>
            </a:pPr>
            <a:r>
              <a:rPr lang="el-GR" dirty="0" smtClean="0"/>
              <a:t>  </a:t>
            </a:r>
          </a:p>
          <a:p>
            <a:pPr marL="176213" indent="-176213" algn="just">
              <a:buNone/>
            </a:pPr>
            <a:r>
              <a:rPr lang="el-GR" dirty="0" smtClean="0"/>
              <a:t>Οι </a:t>
            </a:r>
            <a:r>
              <a:rPr lang="el-GR" dirty="0" smtClean="0"/>
              <a:t>γυναίκες στην αρχαία Ελλάδα φορούσαν κοσμήματα μόνο για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δημόσιες εμφανίσεις ή ειδικές περιπτώσεις .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Συχνά με αυτά έδειχναν τον πλούτο τους και την κοινωνική τους </a:t>
            </a:r>
            <a:r>
              <a:rPr lang="el-GR" dirty="0" smtClean="0">
                <a:solidFill>
                  <a:schemeClr val="tx1"/>
                </a:solidFill>
              </a:rPr>
              <a:t>θέση. </a:t>
            </a:r>
            <a:r>
              <a:rPr lang="el-GR" dirty="0" smtClean="0">
                <a:solidFill>
                  <a:schemeClr val="tx1"/>
                </a:solidFill>
              </a:rPr>
              <a:t>Στην αρχαία Ελλάδα τα κοσμήματα δεν ήταν προνόμιο μόνο των πλουσίων </a:t>
            </a:r>
            <a:r>
              <a:rPr lang="el-GR" dirty="0" smtClean="0">
                <a:solidFill>
                  <a:schemeClr val="tx1"/>
                </a:solidFill>
              </a:rPr>
              <a:t>αλλά φοριούνταν </a:t>
            </a:r>
            <a:r>
              <a:rPr lang="el-GR" dirty="0" smtClean="0">
                <a:solidFill>
                  <a:schemeClr val="tx1"/>
                </a:solidFill>
              </a:rPr>
              <a:t>από μεγάλο </a:t>
            </a:r>
            <a:r>
              <a:rPr lang="el-GR" dirty="0" smtClean="0">
                <a:solidFill>
                  <a:schemeClr val="tx1"/>
                </a:solidFill>
              </a:rPr>
              <a:t>μέρος </a:t>
            </a:r>
            <a:r>
              <a:rPr lang="el-GR" dirty="0" smtClean="0">
                <a:solidFill>
                  <a:schemeClr val="tx1"/>
                </a:solidFill>
              </a:rPr>
              <a:t>του </a:t>
            </a:r>
            <a:r>
              <a:rPr lang="el-GR" dirty="0" smtClean="0">
                <a:solidFill>
                  <a:schemeClr val="tx1"/>
                </a:solidFill>
              </a:rPr>
              <a:t>πληθυσμού. </a:t>
            </a:r>
            <a:r>
              <a:rPr lang="el-GR" dirty="0" smtClean="0">
                <a:solidFill>
                  <a:schemeClr val="tx1"/>
                </a:solidFill>
              </a:rPr>
              <a:t>Με τα </a:t>
            </a:r>
            <a:r>
              <a:rPr lang="el-GR" dirty="0" smtClean="0">
                <a:solidFill>
                  <a:schemeClr val="tx1"/>
                </a:solidFill>
              </a:rPr>
              <a:t>κοσμήματα </a:t>
            </a:r>
            <a:r>
              <a:rPr lang="el-GR" dirty="0" smtClean="0">
                <a:solidFill>
                  <a:schemeClr val="tx1"/>
                </a:solidFill>
              </a:rPr>
              <a:t>οι αρχαίοι Έλληνες φιλοδοξούσαν  να  προστατευτούν από το κακό μάτι ή να τροφοδοτηθούν με υπερφυσικές δυνάμεις , ενώ κάποιες φορές τα κοσμήματα που φορούσαν είχαν θρησκευτικό </a:t>
            </a:r>
            <a:r>
              <a:rPr lang="el-GR" dirty="0" smtClean="0">
                <a:solidFill>
                  <a:schemeClr val="tx1"/>
                </a:solidFill>
              </a:rPr>
              <a:t>συμβολισμό. </a:t>
            </a:r>
            <a:r>
              <a:rPr lang="el-GR" dirty="0" smtClean="0">
                <a:solidFill>
                  <a:schemeClr val="tx1"/>
                </a:solidFill>
              </a:rPr>
              <a:t>Έχουν βρεθεί </a:t>
            </a:r>
            <a:r>
              <a:rPr lang="el-GR" dirty="0" smtClean="0">
                <a:solidFill>
                  <a:schemeClr val="tx1"/>
                </a:solidFill>
              </a:rPr>
              <a:t>κολιέ, σκουλαρίκια, μενταγιόν, καρφίτσες, βραχιόλια, περιβραχιόνια, ζώνες, δαχτυλίδια, </a:t>
            </a:r>
            <a:r>
              <a:rPr lang="el-GR" dirty="0" smtClean="0">
                <a:solidFill>
                  <a:schemeClr val="tx1"/>
                </a:solidFill>
              </a:rPr>
              <a:t>στεφάνια και άλλα περίτεχνα στολίδια </a:t>
            </a:r>
            <a:r>
              <a:rPr lang="el-GR" dirty="0" smtClean="0">
                <a:solidFill>
                  <a:schemeClr val="tx1"/>
                </a:solidFill>
              </a:rPr>
              <a:t>μαλλιών. </a:t>
            </a:r>
            <a:r>
              <a:rPr lang="el-GR" dirty="0" smtClean="0">
                <a:solidFill>
                  <a:schemeClr val="tx1"/>
                </a:solidFill>
              </a:rPr>
              <a:t>Τα φυτικά και ζωικά μοτίβα είχαν θέμα τους 12 θεούς 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6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4" name="drumroll.wav"/>
          </p:stSnd>
        </p:sndAc>
      </p:transition>
    </mc:Choice>
    <mc:Fallback>
      <p:transition spd="slow"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ΒΑΣΙΚΑ ΕΝΔΥΜΑΤΑ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74767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  <p:sndAc>
          <p:stSnd>
            <p:snd r:embed="rId4" name="chimes.wav"/>
          </p:stSnd>
        </p:sndAc>
      </p:transition>
    </mc:Choice>
    <mc:Fallback>
      <p:transition>
        <p:cut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ΕΥΧΑΡΙΣΤΟΥΜΕ     ΠΟΛΥ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</a:t>
            </a:r>
            <a:r>
              <a:rPr lang="el-GR" dirty="0" err="1" smtClean="0"/>
              <a:t>Μπάρδη</a:t>
            </a:r>
            <a:r>
              <a:rPr lang="el-GR" dirty="0" smtClean="0"/>
              <a:t> Παγώνα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          </a:t>
            </a:r>
            <a:r>
              <a:rPr lang="el-GR" dirty="0" err="1" smtClean="0"/>
              <a:t>Μυρτάϊ</a:t>
            </a:r>
            <a:r>
              <a:rPr lang="el-GR" dirty="0" smtClean="0"/>
              <a:t> </a:t>
            </a:r>
            <a:r>
              <a:rPr lang="el-GR" dirty="0" err="1" smtClean="0"/>
              <a:t>Μπρουνίλντα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</a:t>
            </a:r>
            <a:r>
              <a:rPr lang="el-GR" sz="4400" dirty="0" smtClean="0"/>
              <a:t>Α3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118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ΧΙΤΩΝΑΣ </a:t>
            </a:r>
            <a:endParaRPr lang="el-GR" dirty="0"/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3464443" cy="4464496"/>
          </a:xfrm>
        </p:spPr>
      </p:pic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637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l-GR" dirty="0" smtClean="0"/>
              <a:t>Άνδρες και γυναίκες φορούσαν ένα εσωτερικό </a:t>
            </a:r>
            <a:r>
              <a:rPr lang="el-GR" dirty="0" smtClean="0"/>
              <a:t>ρούχο, </a:t>
            </a:r>
            <a:r>
              <a:rPr lang="el-GR" dirty="0" smtClean="0"/>
              <a:t>είτε τον πέπλο είτε τον </a:t>
            </a:r>
            <a:r>
              <a:rPr lang="el-GR" dirty="0" smtClean="0"/>
              <a:t>χιτώνα, </a:t>
            </a:r>
            <a:r>
              <a:rPr lang="el-GR" dirty="0" smtClean="0"/>
              <a:t>και ένα εξωτερικό το </a:t>
            </a:r>
            <a:r>
              <a:rPr lang="el-GR" dirty="0" err="1" smtClean="0"/>
              <a:t>ιμάτιον</a:t>
            </a:r>
            <a:r>
              <a:rPr lang="el-GR" dirty="0" smtClean="0"/>
              <a:t> . Ο χιτώνας φοριόταν από άντρες και γυναίκες και το ύφασμα του ήταν λινό και συνήθιζαν να τον φορούν με ζώνη </a:t>
            </a:r>
            <a:r>
              <a:rPr lang="el-GR" dirty="0" smtClean="0"/>
              <a:t>στη </a:t>
            </a:r>
            <a:r>
              <a:rPr lang="el-GR" dirty="0" smtClean="0"/>
              <a:t>μέση . Στην καθημερινή ζωή οι άντρες φορούσαν κοντό χιτώνα επειδή τους πρόσφερε ελευθερία κινήσεων ιδίως στους οπλίτες και στους κυνηγούς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83746177"/>
      </p:ext>
    </p:extLst>
  </p:cSld>
  <p:clrMapOvr>
    <a:masterClrMapping/>
  </p:clrMapOvr>
  <p:transition spd="slow">
    <p:push dir="u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ΙΜΑΤΙΟ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302" y="1600200"/>
            <a:ext cx="3032395" cy="4997152"/>
          </a:xfrm>
        </p:spPr>
      </p:pic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4104456" cy="5069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Το ιμάτιο ήταν ένδυμα στην αρχαία Ελλάδα κι είχε γίνει γνωστό επειδή το φορούσαν οι αρχαϊκές κόρες της </a:t>
            </a:r>
            <a:r>
              <a:rPr lang="el-GR" dirty="0" smtClean="0"/>
              <a:t>Ακρόπολης. Ήταν </a:t>
            </a:r>
            <a:r>
              <a:rPr lang="el-GR" dirty="0" smtClean="0"/>
              <a:t>ένα μακρύ ένδυμα που το πέρναγαν κάτω από την αριστερή μασχάλη το τύλιγαν γύρω από </a:t>
            </a:r>
            <a:r>
              <a:rPr lang="el-GR" dirty="0" smtClean="0"/>
              <a:t>τον </a:t>
            </a:r>
            <a:r>
              <a:rPr lang="el-GR" dirty="0" smtClean="0"/>
              <a:t>θώρακα και την πλάτη και τέλος το κούμπωναν πάνω από το δεξιό </a:t>
            </a:r>
            <a:r>
              <a:rPr lang="el-GR" dirty="0" smtClean="0"/>
              <a:t>βραχίονα. </a:t>
            </a:r>
            <a:r>
              <a:rPr lang="el-GR" dirty="0" smtClean="0"/>
              <a:t>Το φορούσαν συνήθως επάνω από </a:t>
            </a:r>
            <a:r>
              <a:rPr lang="el-GR" dirty="0" smtClean="0"/>
              <a:t>τον χιτώνα. </a:t>
            </a:r>
          </a:p>
          <a:p>
            <a:pPr algn="just"/>
            <a:r>
              <a:rPr lang="el-GR" dirty="0" smtClean="0"/>
              <a:t>Η </a:t>
            </a:r>
            <a:r>
              <a:rPr lang="el-GR" dirty="0" smtClean="0"/>
              <a:t>διακόσμηση του ιματίου στην αρχή ήταν </a:t>
            </a:r>
            <a:r>
              <a:rPr lang="el-GR" dirty="0" smtClean="0"/>
              <a:t>απλούστατη, μονό-</a:t>
            </a:r>
            <a:r>
              <a:rPr lang="el-GR" dirty="0" err="1" smtClean="0"/>
              <a:t>χρωμη</a:t>
            </a:r>
            <a:r>
              <a:rPr lang="el-GR" dirty="0" smtClean="0"/>
              <a:t> </a:t>
            </a:r>
            <a:r>
              <a:rPr lang="el-GR" dirty="0" smtClean="0"/>
              <a:t>με απλό κέντημα  στις </a:t>
            </a:r>
            <a:r>
              <a:rPr lang="el-GR" dirty="0" smtClean="0"/>
              <a:t>άκρες. </a:t>
            </a:r>
            <a:r>
              <a:rPr lang="el-GR" dirty="0" smtClean="0"/>
              <a:t>Από την ελληνιστική όμως εποχή και </a:t>
            </a:r>
            <a:r>
              <a:rPr lang="el-GR" dirty="0" smtClean="0"/>
              <a:t>μετά, </a:t>
            </a:r>
            <a:r>
              <a:rPr lang="el-GR" dirty="0" smtClean="0"/>
              <a:t>το ιμάτιο έγινε </a:t>
            </a:r>
            <a:r>
              <a:rPr lang="el-GR" dirty="0" smtClean="0"/>
              <a:t>πολυτελέστατο(πορφυρό, </a:t>
            </a:r>
            <a:r>
              <a:rPr lang="el-GR" dirty="0" err="1" smtClean="0"/>
              <a:t>χρυσο</a:t>
            </a:r>
            <a:r>
              <a:rPr lang="el-GR" dirty="0" smtClean="0"/>
              <a:t>-</a:t>
            </a:r>
            <a:r>
              <a:rPr lang="el-GR" dirty="0" err="1" smtClean="0"/>
              <a:t>ποίκιλτο</a:t>
            </a:r>
            <a:r>
              <a:rPr lang="el-GR" dirty="0" smtClean="0"/>
              <a:t>). Έτσι, </a:t>
            </a:r>
            <a:r>
              <a:rPr lang="el-GR" dirty="0" smtClean="0"/>
              <a:t>μπορούσαν  να το φοράνε άνδρες και γυναίκες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439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  <p:sndAc>
          <p:stSnd>
            <p:snd r:embed="rId5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ΧΛΑΜΥΔΑ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628800"/>
            <a:ext cx="3384376" cy="4896544"/>
          </a:xfrm>
        </p:spPr>
      </p:pic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Η χλαμύδα ήταν </a:t>
            </a:r>
            <a:r>
              <a:rPr lang="el-GR" dirty="0" err="1" smtClean="0"/>
              <a:t>αποκλει</a:t>
            </a:r>
            <a:r>
              <a:rPr lang="el-GR" dirty="0" smtClean="0"/>
              <a:t>-</a:t>
            </a:r>
            <a:r>
              <a:rPr lang="el-GR" dirty="0" err="1" smtClean="0"/>
              <a:t>στικά</a:t>
            </a:r>
            <a:r>
              <a:rPr lang="el-GR" dirty="0" smtClean="0"/>
              <a:t> </a:t>
            </a:r>
            <a:r>
              <a:rPr lang="el-GR" dirty="0" smtClean="0"/>
              <a:t>ανδρικό </a:t>
            </a:r>
            <a:r>
              <a:rPr lang="el-GR" dirty="0" smtClean="0"/>
              <a:t>ρούχο. Συ-</a:t>
            </a:r>
            <a:r>
              <a:rPr lang="el-GR" dirty="0" err="1" smtClean="0"/>
              <a:t>νήθως</a:t>
            </a:r>
            <a:r>
              <a:rPr lang="el-GR" dirty="0" smtClean="0"/>
              <a:t> </a:t>
            </a:r>
            <a:r>
              <a:rPr lang="el-GR" dirty="0" smtClean="0"/>
              <a:t>ήταν πιο κοντή από το </a:t>
            </a:r>
            <a:r>
              <a:rPr lang="el-GR" dirty="0" smtClean="0"/>
              <a:t>ιμάτιο. Το </a:t>
            </a:r>
            <a:r>
              <a:rPr lang="el-GR" dirty="0" smtClean="0"/>
              <a:t>ύφασμα </a:t>
            </a:r>
            <a:r>
              <a:rPr lang="el-GR" dirty="0" err="1" smtClean="0"/>
              <a:t>δι</a:t>
            </a:r>
            <a:r>
              <a:rPr lang="el-GR" dirty="0" smtClean="0"/>
              <a:t>-</a:t>
            </a:r>
            <a:r>
              <a:rPr lang="el-GR" dirty="0" err="1" smtClean="0"/>
              <a:t>πλωνόταν</a:t>
            </a:r>
            <a:r>
              <a:rPr lang="el-GR" dirty="0" smtClean="0"/>
              <a:t> </a:t>
            </a:r>
            <a:r>
              <a:rPr lang="el-GR" dirty="0" smtClean="0"/>
              <a:t>μια φορά </a:t>
            </a:r>
            <a:r>
              <a:rPr lang="el-GR" dirty="0" err="1" smtClean="0"/>
              <a:t>καθέ</a:t>
            </a:r>
            <a:r>
              <a:rPr lang="el-GR" dirty="0" smtClean="0"/>
              <a:t>-</a:t>
            </a:r>
            <a:r>
              <a:rPr lang="el-GR" dirty="0" err="1" smtClean="0"/>
              <a:t>τως</a:t>
            </a:r>
            <a:r>
              <a:rPr lang="el-GR" dirty="0" smtClean="0"/>
              <a:t> </a:t>
            </a:r>
            <a:r>
              <a:rPr lang="el-GR" dirty="0" smtClean="0"/>
              <a:t>και στερεωνόταν </a:t>
            </a:r>
            <a:r>
              <a:rPr lang="el-GR" dirty="0" smtClean="0"/>
              <a:t>στον </a:t>
            </a:r>
            <a:r>
              <a:rPr lang="el-GR" dirty="0" smtClean="0"/>
              <a:t>δεξί ώμο με πόρπη ή </a:t>
            </a:r>
            <a:r>
              <a:rPr lang="el-GR" dirty="0" smtClean="0"/>
              <a:t>πε-</a:t>
            </a:r>
            <a:r>
              <a:rPr lang="el-GR" dirty="0" err="1" smtClean="0"/>
              <a:t>ρόνη</a:t>
            </a:r>
            <a:r>
              <a:rPr lang="el-GR" dirty="0" smtClean="0"/>
              <a:t>, </a:t>
            </a:r>
            <a:r>
              <a:rPr lang="el-GR" dirty="0" smtClean="0"/>
              <a:t>ώστε να καλύπτεται ο αριστερός βραχίονας από την κλειστή πλευρά του υφάσματος με </a:t>
            </a:r>
            <a:r>
              <a:rPr lang="el-GR" dirty="0" smtClean="0"/>
              <a:t>τον </a:t>
            </a:r>
            <a:r>
              <a:rPr lang="el-GR" dirty="0" smtClean="0"/>
              <a:t>δεξιό τελείως  ακάλυπτο . Η </a:t>
            </a:r>
            <a:r>
              <a:rPr lang="el-GR" dirty="0" smtClean="0"/>
              <a:t>χλα-</a:t>
            </a:r>
            <a:r>
              <a:rPr lang="el-GR" dirty="0" err="1" smtClean="0"/>
              <a:t>μύδα</a:t>
            </a:r>
            <a:r>
              <a:rPr lang="el-GR" dirty="0" smtClean="0"/>
              <a:t> </a:t>
            </a:r>
            <a:r>
              <a:rPr lang="el-GR" dirty="0" smtClean="0"/>
              <a:t>ήταν περισσότερο ένδυμα των </a:t>
            </a:r>
            <a:r>
              <a:rPr lang="el-GR" dirty="0" smtClean="0"/>
              <a:t>εφήβων, </a:t>
            </a:r>
            <a:r>
              <a:rPr lang="el-GR" dirty="0" smtClean="0"/>
              <a:t>των ταξιδιωτών και των </a:t>
            </a:r>
            <a:r>
              <a:rPr lang="el-GR" dirty="0" err="1" smtClean="0"/>
              <a:t>στρα</a:t>
            </a:r>
            <a:r>
              <a:rPr lang="el-GR" dirty="0" smtClean="0"/>
              <a:t>-</a:t>
            </a:r>
            <a:r>
              <a:rPr lang="el-GR" dirty="0" err="1" smtClean="0"/>
              <a:t>τιωτών</a:t>
            </a:r>
            <a:r>
              <a:rPr lang="el-GR" dirty="0" smtClean="0"/>
              <a:t> 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3017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5" name="whoosh.wav"/>
          </p:stSnd>
        </p:sndAc>
      </p:transition>
    </mc:Choice>
    <mc:Fallback>
      <p:transition spd="slow">
        <p:split orient="vert"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ΠΕΠΛΟΣ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3600400" cy="4896544"/>
          </a:xfrm>
        </p:spPr>
      </p:pic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Πέπλος κατά τους αρχαίους χρόνους ήταν το περίβλημα το οποίο διέφερε από </a:t>
            </a:r>
            <a:r>
              <a:rPr lang="el-GR" dirty="0" smtClean="0"/>
              <a:t>τη </a:t>
            </a:r>
            <a:r>
              <a:rPr lang="el-GR" dirty="0" smtClean="0"/>
              <a:t>χλαμύδα και το ιμάτιο ως ωραιότερο και </a:t>
            </a:r>
            <a:r>
              <a:rPr lang="el-GR" dirty="0" smtClean="0"/>
              <a:t>πολυτελές. </a:t>
            </a:r>
            <a:r>
              <a:rPr lang="el-GR" dirty="0" smtClean="0"/>
              <a:t>Ο μάλλινος ή λινός </a:t>
            </a:r>
            <a:r>
              <a:rPr lang="el-GR" dirty="0" smtClean="0"/>
              <a:t>πέπλος, </a:t>
            </a:r>
            <a:r>
              <a:rPr lang="el-GR" dirty="0" smtClean="0"/>
              <a:t>γυναικείο </a:t>
            </a:r>
            <a:r>
              <a:rPr lang="el-GR" dirty="0" smtClean="0"/>
              <a:t>ένδυμα, </a:t>
            </a:r>
            <a:r>
              <a:rPr lang="el-GR" dirty="0" smtClean="0"/>
              <a:t>διαμορφωνόταν μέσα από ένα ορθογώνιο ύφασμα το οποίο δεν χρειαζόταν να </a:t>
            </a:r>
            <a:r>
              <a:rPr lang="el-GR" dirty="0" smtClean="0"/>
              <a:t>ραφτεί. </a:t>
            </a:r>
            <a:r>
              <a:rPr lang="el-GR" dirty="0" smtClean="0"/>
              <a:t>Ο </a:t>
            </a:r>
            <a:r>
              <a:rPr lang="el-GR" dirty="0" err="1" smtClean="0"/>
              <a:t>γυναι</a:t>
            </a:r>
            <a:r>
              <a:rPr lang="el-GR" dirty="0" smtClean="0"/>
              <a:t>-</a:t>
            </a:r>
            <a:r>
              <a:rPr lang="el-GR" dirty="0" err="1" smtClean="0"/>
              <a:t>κειος</a:t>
            </a:r>
            <a:r>
              <a:rPr lang="el-GR" dirty="0" smtClean="0"/>
              <a:t> </a:t>
            </a:r>
            <a:r>
              <a:rPr lang="el-GR" dirty="0" smtClean="0"/>
              <a:t>πέπλος μπορούσε να έχει διάφορα χρώματα όπως και το </a:t>
            </a:r>
            <a:r>
              <a:rPr lang="el-GR" dirty="0" smtClean="0"/>
              <a:t>ιμάτιο (πράσινο, γαλάζιο, </a:t>
            </a:r>
            <a:r>
              <a:rPr lang="el-GR" dirty="0" err="1" smtClean="0"/>
              <a:t>πορτο</a:t>
            </a:r>
            <a:r>
              <a:rPr lang="el-GR" dirty="0" smtClean="0"/>
              <a:t>-</a:t>
            </a:r>
            <a:r>
              <a:rPr lang="el-GR" dirty="0" err="1" smtClean="0"/>
              <a:t>καλί</a:t>
            </a:r>
            <a:r>
              <a:rPr lang="el-GR" dirty="0" smtClean="0"/>
              <a:t>). </a:t>
            </a:r>
            <a:r>
              <a:rPr lang="el-GR" dirty="0" smtClean="0"/>
              <a:t>Ο πέπλος μπορούσε να </a:t>
            </a:r>
            <a:r>
              <a:rPr lang="el-GR" dirty="0" smtClean="0"/>
              <a:t>φο-</a:t>
            </a:r>
            <a:r>
              <a:rPr lang="el-GR" dirty="0" err="1" smtClean="0"/>
              <a:t>ρεθεί</a:t>
            </a:r>
            <a:r>
              <a:rPr lang="el-GR" dirty="0" smtClean="0"/>
              <a:t> </a:t>
            </a:r>
            <a:r>
              <a:rPr lang="el-GR" dirty="0" smtClean="0"/>
              <a:t>επάνω από το χιτώνα και μπορούσε να χρησιμοποιηθεί και ως κάλυμμα </a:t>
            </a:r>
            <a:r>
              <a:rPr lang="el-GR" dirty="0" smtClean="0"/>
              <a:t>κεφαλής. </a:t>
            </a:r>
            <a:r>
              <a:rPr lang="el-GR" dirty="0" smtClean="0"/>
              <a:t>Κατά τον Όμηρο αναγράφεται ο πέπλος ως ‘</a:t>
            </a:r>
            <a:r>
              <a:rPr lang="el-GR" dirty="0" err="1" smtClean="0"/>
              <a:t>ποίκιλος</a:t>
            </a:r>
            <a:r>
              <a:rPr lang="el-GR" dirty="0" smtClean="0"/>
              <a:t> ‘ που ήταν κεντητός και ως ‘</a:t>
            </a:r>
            <a:r>
              <a:rPr lang="el-GR" dirty="0" err="1" smtClean="0"/>
              <a:t>παμποίκιλος</a:t>
            </a:r>
            <a:r>
              <a:rPr lang="el-GR" dirty="0" smtClean="0"/>
              <a:t>’ </a:t>
            </a:r>
            <a:r>
              <a:rPr lang="el-GR" dirty="0" err="1" smtClean="0"/>
              <a:t>ολοκέντητος</a:t>
            </a:r>
            <a:r>
              <a:rPr lang="el-GR" dirty="0" smtClean="0"/>
              <a:t>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9752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5" name="suction.wav"/>
          </p:stSnd>
        </p:sndAc>
      </p:transition>
    </mc:Choice>
    <mc:Fallback>
      <p:transition spd="slow">
        <p:circle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Η ΕΝΔΥΜΑΣΙΑ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76213" indent="-176213" algn="just"/>
            <a:r>
              <a:rPr lang="el-GR" dirty="0" smtClean="0">
                <a:solidFill>
                  <a:schemeClr val="tx1"/>
                </a:solidFill>
              </a:rPr>
              <a:t>Η ενδυμασία </a:t>
            </a:r>
            <a:r>
              <a:rPr lang="el-GR" dirty="0" smtClean="0">
                <a:solidFill>
                  <a:schemeClr val="tx1"/>
                </a:solidFill>
              </a:rPr>
              <a:t>εξελίσσεται συνεχώς. Δηλαδή </a:t>
            </a:r>
            <a:r>
              <a:rPr lang="el-GR" dirty="0" smtClean="0">
                <a:solidFill>
                  <a:schemeClr val="tx1"/>
                </a:solidFill>
              </a:rPr>
              <a:t>η ενδυμασία στην αρχαιότητα ήταν </a:t>
            </a:r>
            <a:r>
              <a:rPr lang="el-GR" dirty="0" err="1" smtClean="0">
                <a:solidFill>
                  <a:schemeClr val="tx1"/>
                </a:solidFill>
              </a:rPr>
              <a:t>διαφορε</a:t>
            </a:r>
            <a:r>
              <a:rPr lang="el-GR" dirty="0" smtClean="0">
                <a:solidFill>
                  <a:schemeClr val="tx1"/>
                </a:solidFill>
              </a:rPr>
              <a:t>-</a:t>
            </a:r>
            <a:r>
              <a:rPr lang="el-GR" dirty="0" err="1" smtClean="0">
                <a:solidFill>
                  <a:schemeClr val="tx1"/>
                </a:solidFill>
              </a:rPr>
              <a:t>τική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από </a:t>
            </a:r>
            <a:r>
              <a:rPr lang="el-GR" dirty="0" err="1" smtClean="0">
                <a:solidFill>
                  <a:schemeClr val="tx1"/>
                </a:solidFill>
              </a:rPr>
              <a:t>ό,τι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σήμερα .Τότε υπήρχαν διαφορές ενδυμασίας ανάλογα με την τάξη </a:t>
            </a:r>
            <a:r>
              <a:rPr lang="el-GR" dirty="0" smtClean="0">
                <a:solidFill>
                  <a:schemeClr val="tx1"/>
                </a:solidFill>
              </a:rPr>
              <a:t>(οικονομική και κοινωνική). Οι </a:t>
            </a:r>
            <a:r>
              <a:rPr lang="el-GR" dirty="0" smtClean="0">
                <a:solidFill>
                  <a:schemeClr val="tx1"/>
                </a:solidFill>
              </a:rPr>
              <a:t>χιτώνες που προορίζονταν για τους </a:t>
            </a:r>
            <a:r>
              <a:rPr lang="el-GR" dirty="0" smtClean="0">
                <a:solidFill>
                  <a:schemeClr val="tx1"/>
                </a:solidFill>
              </a:rPr>
              <a:t>υπηρέτες, </a:t>
            </a:r>
            <a:r>
              <a:rPr lang="el-GR" dirty="0" smtClean="0">
                <a:solidFill>
                  <a:schemeClr val="tx1"/>
                </a:solidFill>
              </a:rPr>
              <a:t>τους </a:t>
            </a:r>
            <a:r>
              <a:rPr lang="el-GR" dirty="0" smtClean="0">
                <a:solidFill>
                  <a:schemeClr val="tx1"/>
                </a:solidFill>
              </a:rPr>
              <a:t>βιοτέχνες, </a:t>
            </a:r>
            <a:r>
              <a:rPr lang="el-GR" dirty="0" smtClean="0">
                <a:solidFill>
                  <a:schemeClr val="tx1"/>
                </a:solidFill>
              </a:rPr>
              <a:t>τους στρατιώτες και τους δούλους είχαν μια </a:t>
            </a:r>
            <a:r>
              <a:rPr lang="el-GR" dirty="0" smtClean="0">
                <a:solidFill>
                  <a:schemeClr val="tx1"/>
                </a:solidFill>
              </a:rPr>
              <a:t>τρύπα, </a:t>
            </a:r>
            <a:r>
              <a:rPr lang="el-GR" dirty="0" smtClean="0">
                <a:solidFill>
                  <a:schemeClr val="tx1"/>
                </a:solidFill>
              </a:rPr>
              <a:t>μονάχα</a:t>
            </a:r>
            <a:r>
              <a:rPr lang="el-GR" dirty="0" smtClean="0">
                <a:solidFill>
                  <a:srgbClr val="00CC00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για το αριστερό χέρι ενώ ο δεξιός ώμος έμενε </a:t>
            </a:r>
            <a:r>
              <a:rPr lang="el-GR" dirty="0" smtClean="0">
                <a:solidFill>
                  <a:schemeClr val="tx1"/>
                </a:solidFill>
              </a:rPr>
              <a:t>ακάλυπτος. </a:t>
            </a:r>
            <a:r>
              <a:rPr lang="el-GR" dirty="0" smtClean="0">
                <a:solidFill>
                  <a:schemeClr val="tx1"/>
                </a:solidFill>
              </a:rPr>
              <a:t>Ο Όμηρος μας παραθέτει και άλλα στοιχεία σχετικά με τις διαφορές στην </a:t>
            </a:r>
            <a:r>
              <a:rPr lang="el-GR" dirty="0" smtClean="0">
                <a:solidFill>
                  <a:schemeClr val="tx1"/>
                </a:solidFill>
              </a:rPr>
              <a:t>ενδυμασία: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42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Η ΕΝΔΥΜΑΣΙΑ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>
                <a:solidFill>
                  <a:schemeClr val="tx1"/>
                </a:solidFill>
              </a:rPr>
              <a:t>Δούλοι, εργάτες, χωρικοί, </a:t>
            </a:r>
            <a:r>
              <a:rPr lang="el-GR" dirty="0" smtClean="0">
                <a:solidFill>
                  <a:schemeClr val="tx1"/>
                </a:solidFill>
              </a:rPr>
              <a:t>ναύτες έχουν συνεχώς τους ώμους και τον κορμό τους </a:t>
            </a:r>
            <a:r>
              <a:rPr lang="el-GR" dirty="0" smtClean="0">
                <a:solidFill>
                  <a:schemeClr val="tx1"/>
                </a:solidFill>
              </a:rPr>
              <a:t>γυμνά, τα </a:t>
            </a:r>
            <a:r>
              <a:rPr lang="el-GR" dirty="0" smtClean="0">
                <a:solidFill>
                  <a:schemeClr val="tx1"/>
                </a:solidFill>
              </a:rPr>
              <a:t>μπράτσα και τις γάμπες τους ψημένες από τον ήλιο και το κρύο . Οι </a:t>
            </a:r>
            <a:r>
              <a:rPr lang="el-GR" dirty="0" smtClean="0">
                <a:solidFill>
                  <a:schemeClr val="tx1"/>
                </a:solidFill>
              </a:rPr>
              <a:t>δούλοι, </a:t>
            </a:r>
            <a:r>
              <a:rPr lang="el-GR" dirty="0" smtClean="0">
                <a:solidFill>
                  <a:schemeClr val="tx1"/>
                </a:solidFill>
              </a:rPr>
              <a:t>οι ελεύθεροι εργάτες και οι περισσότεροι  στρατιώτες φορούσαν την </a:t>
            </a:r>
            <a:r>
              <a:rPr lang="el-GR" dirty="0" err="1" smtClean="0">
                <a:solidFill>
                  <a:schemeClr val="tx1"/>
                </a:solidFill>
              </a:rPr>
              <a:t>εξωμίδα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το ένδυμα δηλαδή που αφήνει τον ένα ώμο </a:t>
            </a:r>
            <a:r>
              <a:rPr lang="el-GR" dirty="0" smtClean="0">
                <a:solidFill>
                  <a:schemeClr val="tx1"/>
                </a:solidFill>
              </a:rPr>
              <a:t>γυμνό. Οι στρατιώτες, </a:t>
            </a:r>
            <a:r>
              <a:rPr lang="el-GR" dirty="0" smtClean="0">
                <a:solidFill>
                  <a:schemeClr val="tx1"/>
                </a:solidFill>
              </a:rPr>
              <a:t>οι έφηβοι και οι ιππείς φορούσαν ένα </a:t>
            </a:r>
            <a:r>
              <a:rPr lang="el-GR" dirty="0" smtClean="0">
                <a:solidFill>
                  <a:schemeClr val="tx1"/>
                </a:solidFill>
              </a:rPr>
              <a:t>ιμάτιο, </a:t>
            </a:r>
            <a:r>
              <a:rPr lang="el-GR" dirty="0" smtClean="0">
                <a:solidFill>
                  <a:schemeClr val="tx1"/>
                </a:solidFill>
              </a:rPr>
              <a:t>την χλαμύδα που ήταν φτιαγμένη  από ύφασμα πιο βαρύ και πιο </a:t>
            </a:r>
            <a:r>
              <a:rPr lang="el-GR" dirty="0" smtClean="0">
                <a:solidFill>
                  <a:schemeClr val="tx1"/>
                </a:solidFill>
              </a:rPr>
              <a:t>σκληρό. </a:t>
            </a:r>
            <a:r>
              <a:rPr lang="el-GR" dirty="0" smtClean="0">
                <a:solidFill>
                  <a:schemeClr val="tx1"/>
                </a:solidFill>
              </a:rPr>
              <a:t>Οι δούλοι  στην Ελλάδα δεν φορούσαν ρούχα </a:t>
            </a:r>
            <a:r>
              <a:rPr lang="el-GR" dirty="0" smtClean="0">
                <a:solidFill>
                  <a:schemeClr val="tx1"/>
                </a:solidFill>
              </a:rPr>
              <a:t>διακριτικά. </a:t>
            </a:r>
            <a:r>
              <a:rPr lang="el-GR" dirty="0" smtClean="0">
                <a:solidFill>
                  <a:schemeClr val="tx1"/>
                </a:solidFill>
              </a:rPr>
              <a:t>Ντύνονταν όπως περίπου οι μέτοικοι και οι φτωχοί </a:t>
            </a:r>
            <a:r>
              <a:rPr lang="el-GR" dirty="0" smtClean="0">
                <a:solidFill>
                  <a:schemeClr val="tx1"/>
                </a:solidFill>
              </a:rPr>
              <a:t>Αθηναίοι. </a:t>
            </a:r>
            <a:r>
              <a:rPr lang="el-GR" dirty="0" smtClean="0">
                <a:solidFill>
                  <a:schemeClr val="tx1"/>
                </a:solidFill>
              </a:rPr>
              <a:t>Οι υπηρέτες και οι τεχνίτες  φορούσαν σκούρα ενδύματα ενώ οι χωρικοί και οι βοσκοί φορούσαν  δέρματα ζώων 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166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4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ΤΡΟΠΟΙ ΚΑΤΑΣΚΕΥΗΣ ΕΝΔΥΜΑΤΩΝ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00808"/>
            <a:ext cx="3744416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Θέση περιεχομένου 2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628800"/>
            <a:ext cx="3888431" cy="4968552"/>
          </a:xfrm>
        </p:spPr>
      </p:pic>
    </p:spTree>
    <p:extLst>
      <p:ext uri="{BB962C8B-B14F-4D97-AF65-F5344CB8AC3E}">
        <p14:creationId xmlns:p14="http://schemas.microsoft.com/office/powerpoint/2010/main" xmlns="" val="219082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7000">
        <p:split orient="vert"/>
        <p:sndAc>
          <p:stSnd>
            <p:snd r:embed="rId6" name="camera.wav"/>
          </p:stSnd>
        </p:sndAc>
      </p:transition>
    </mc:Choice>
    <mc:Fallback>
      <p:transition spd="slow" advClick="0" advTm="7000">
        <p:split orient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1097</Words>
  <Application>Microsoft Office PowerPoint</Application>
  <PresentationFormat>Προβολή στην οθόνη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Η ΕΝΔΥΜΑΣΙΑ ΣΤΗΝ ΑΡΧΑΙΑ ΕΛΛΑΔΑ</vt:lpstr>
      <vt:lpstr>ΒΑΣΙΚΑ ΕΝΔΥΜΑΤΑ</vt:lpstr>
      <vt:lpstr>ΧΙΤΩΝΑΣ </vt:lpstr>
      <vt:lpstr>ΙΜΑΤΙΟ</vt:lpstr>
      <vt:lpstr>ΧΛΑΜΥΔΑ</vt:lpstr>
      <vt:lpstr>ΠΕΠΛΟΣ</vt:lpstr>
      <vt:lpstr>Η ΕΝΔΥΜΑΣΙΑ</vt:lpstr>
      <vt:lpstr>Η ΕΝΔΥΜΑΣΙΑ</vt:lpstr>
      <vt:lpstr>ΤΡΟΠΟΙ ΚΑΤΑΣΚΕΥΗΣ ΕΝΔΥΜΑΤΩΝ</vt:lpstr>
      <vt:lpstr>ΤΡΟΠΟΙ ΚΑΤΑΣΚΕΥΗΣ ΕΝΔΥΜΑΤΩΝ</vt:lpstr>
      <vt:lpstr>ΑΘΗΝΑ</vt:lpstr>
      <vt:lpstr>ΑΘΗΝΑ</vt:lpstr>
      <vt:lpstr>ΣΠΑΡΤΗ</vt:lpstr>
      <vt:lpstr>ΣΠΑΡΤΗ</vt:lpstr>
      <vt:lpstr>ΚΡΗΤΗ</vt:lpstr>
      <vt:lpstr>ΚΡΗΤΗ</vt:lpstr>
      <vt:lpstr>ΚΟΣΜΗΜΑΤΑ</vt:lpstr>
      <vt:lpstr>ΚΟΣΜΗΜΑΤΑ</vt:lpstr>
      <vt:lpstr>ΚΟΣΜΗΜΑΤΑ</vt:lpstr>
      <vt:lpstr>ΕΥΧΑΡΙΣΤΟΥΜΕ     ΠΟΛΥ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ΕΝΔΥΜΑΣΙΑ ΣΤΗΝ ΑΡΧΑΙΑ ΕΛΛΑΔΑ</dc:title>
  <dc:creator>πεγκυ</dc:creator>
  <cp:lastModifiedBy>power</cp:lastModifiedBy>
  <cp:revision>68</cp:revision>
  <dcterms:created xsi:type="dcterms:W3CDTF">2016-03-24T20:40:16Z</dcterms:created>
  <dcterms:modified xsi:type="dcterms:W3CDTF">2016-07-05T04:53:03Z</dcterms:modified>
</cp:coreProperties>
</file>